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306" r:id="rId5"/>
    <p:sldId id="303" r:id="rId6"/>
    <p:sldId id="304" r:id="rId7"/>
    <p:sldId id="305" r:id="rId8"/>
    <p:sldId id="307" r:id="rId9"/>
    <p:sldId id="260" r:id="rId10"/>
    <p:sldId id="261" r:id="rId11"/>
    <p:sldId id="262" r:id="rId12"/>
    <p:sldId id="263" r:id="rId13"/>
    <p:sldId id="264" r:id="rId14"/>
    <p:sldId id="265" r:id="rId15"/>
    <p:sldId id="266" r:id="rId16"/>
    <p:sldId id="300" r:id="rId17"/>
    <p:sldId id="267" r:id="rId18"/>
    <p:sldId id="301" r:id="rId19"/>
    <p:sldId id="268" r:id="rId20"/>
    <p:sldId id="269" r:id="rId21"/>
    <p:sldId id="270" r:id="rId22"/>
    <p:sldId id="271" r:id="rId23"/>
    <p:sldId id="302" r:id="rId24"/>
    <p:sldId id="272" r:id="rId25"/>
    <p:sldId id="298"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EF044-5A11-B041-AEE6-1F583E7D2E27}"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EDB4E-B4AF-894E-9796-B55E4FD07F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EF044-5A11-B041-AEE6-1F583E7D2E27}"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EDB4E-B4AF-894E-9796-B55E4FD07F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EF044-5A11-B041-AEE6-1F583E7D2E27}"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EDB4E-B4AF-894E-9796-B55E4FD07F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EF044-5A11-B041-AEE6-1F583E7D2E27}"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EDB4E-B4AF-894E-9796-B55E4FD07F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1EF044-5A11-B041-AEE6-1F583E7D2E27}" type="datetimeFigureOut">
              <a:rPr lang="en-US" smtClean="0"/>
              <a:t>3/20/2013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EDB4E-B4AF-894E-9796-B55E4FD07F3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1EF044-5A11-B041-AEE6-1F583E7D2E27}" type="datetimeFigureOut">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EDB4E-B4AF-894E-9796-B55E4FD07F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1EF044-5A11-B041-AEE6-1F583E7D2E27}" type="datetimeFigureOut">
              <a:rPr lang="en-US" smtClean="0"/>
              <a:t>3/20/2013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EDB4E-B4AF-894E-9796-B55E4FD07F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1EF044-5A11-B041-AEE6-1F583E7D2E27}" type="datetimeFigureOut">
              <a:rPr lang="en-US" smtClean="0"/>
              <a:t>3/20/2013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EDB4E-B4AF-894E-9796-B55E4FD07F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EF044-5A11-B041-AEE6-1F583E7D2E27}" type="datetimeFigureOut">
              <a:rPr lang="en-US" smtClean="0"/>
              <a:t>3/20/2013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EDB4E-B4AF-894E-9796-B55E4FD07F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EF044-5A11-B041-AEE6-1F583E7D2E27}" type="datetimeFigureOut">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EDB4E-B4AF-894E-9796-B55E4FD07F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EF044-5A11-B041-AEE6-1F583E7D2E27}" type="datetimeFigureOut">
              <a:rPr lang="en-US" smtClean="0"/>
              <a:t>3/20/2013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EDB4E-B4AF-894E-9796-B55E4FD07F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EF044-5A11-B041-AEE6-1F583E7D2E27}" type="datetimeFigureOut">
              <a:rPr lang="en-US" smtClean="0"/>
              <a:t>3/20/2013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EDB4E-B4AF-894E-9796-B55E4FD07F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0" y="4191000"/>
            <a:ext cx="4114800" cy="2514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443"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Bipolar Disorder</a:t>
            </a:r>
          </a:p>
        </p:txBody>
      </p:sp>
      <p:sp>
        <p:nvSpPr>
          <p:cNvPr id="61444" name="Rectangle 3"/>
          <p:cNvSpPr>
            <a:spLocks noGrp="1" noChangeArrowheads="1"/>
          </p:cNvSpPr>
          <p:nvPr>
            <p:ph idx="1"/>
          </p:nvPr>
        </p:nvSpPr>
        <p:spPr>
          <a:xfrm>
            <a:off x="457200" y="1600200"/>
            <a:ext cx="8153400" cy="2057400"/>
          </a:xfrm>
        </p:spPr>
        <p:txBody>
          <a:bodyPr>
            <a:normAutofit fontScale="92500" lnSpcReduction="20000"/>
          </a:bodyPr>
          <a:lstStyle/>
          <a:p>
            <a:pPr eaLnBrk="1" hangingPunct="1">
              <a:lnSpc>
                <a:spcPct val="80000"/>
              </a:lnSpc>
            </a:pPr>
            <a:r>
              <a:rPr lang="en-US" sz="2600">
                <a:ea typeface="ＭＳ Ｐゴシック" pitchFamily="-108" charset="-128"/>
                <a:cs typeface="ＭＳ Ｐゴシック" pitchFamily="-108" charset="-128"/>
              </a:rPr>
              <a:t>Formerly known as manic-depressive disorder, </a:t>
            </a:r>
            <a:r>
              <a:rPr lang="en-US" sz="2600" b="1">
                <a:ea typeface="ＭＳ Ｐゴシック" pitchFamily="-108" charset="-128"/>
                <a:cs typeface="ＭＳ Ｐゴシック" pitchFamily="-108" charset="-128"/>
              </a:rPr>
              <a:t>bipolar disorder</a:t>
            </a:r>
            <a:r>
              <a:rPr lang="en-US" sz="2600">
                <a:ea typeface="ＭＳ Ｐゴシック" pitchFamily="-108" charset="-128"/>
                <a:cs typeface="ＭＳ Ｐゴシック" pitchFamily="-108" charset="-128"/>
              </a:rPr>
              <a:t> is a mental abnormality involving swings of mood from mania to depression.</a:t>
            </a:r>
          </a:p>
          <a:p>
            <a:pPr eaLnBrk="1" hangingPunct="1">
              <a:lnSpc>
                <a:spcPct val="80000"/>
              </a:lnSpc>
            </a:pPr>
            <a:r>
              <a:rPr lang="en-US" sz="2600">
                <a:ea typeface="ＭＳ Ｐゴシック" pitchFamily="-108" charset="-128"/>
                <a:cs typeface="ＭＳ Ｐゴシック" pitchFamily="-108" charset="-128"/>
              </a:rPr>
              <a:t>A strong genetic component is well established, although the exact genes involved are not known.</a:t>
            </a:r>
          </a:p>
          <a:p>
            <a:pPr lvl="1" eaLnBrk="1" hangingPunct="1">
              <a:lnSpc>
                <a:spcPct val="80000"/>
              </a:lnSpc>
            </a:pPr>
            <a:r>
              <a:rPr lang="en-US"/>
              <a:t>1% of the population has bipolar attacks, having an identical twin with the problem inflates a person’s chances to about 70%</a:t>
            </a:r>
          </a:p>
        </p:txBody>
      </p:sp>
      <p:pic>
        <p:nvPicPr>
          <p:cNvPr id="61445" name="Picture 3"/>
          <p:cNvPicPr>
            <a:picLocks noChangeAspect="1"/>
          </p:cNvPicPr>
          <p:nvPr/>
        </p:nvPicPr>
        <p:blipFill>
          <a:blip r:embed="rId2"/>
          <a:srcRect/>
          <a:stretch>
            <a:fillRect/>
          </a:stretch>
        </p:blipFill>
        <p:spPr bwMode="auto">
          <a:xfrm>
            <a:off x="4953000" y="4237038"/>
            <a:ext cx="4114800" cy="246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Panic Disorder</a:t>
            </a:r>
          </a:p>
        </p:txBody>
      </p:sp>
      <p:sp>
        <p:nvSpPr>
          <p:cNvPr id="65539" name="Rectangle 3"/>
          <p:cNvSpPr>
            <a:spLocks noGrp="1" noChangeArrowheads="1"/>
          </p:cNvSpPr>
          <p:nvPr>
            <p:ph idx="1"/>
          </p:nvPr>
        </p:nvSpPr>
        <p:spPr/>
        <p:txBody>
          <a:bodyPr/>
          <a:lstStyle/>
          <a:p>
            <a:pPr eaLnBrk="1" hangingPunct="1"/>
            <a:r>
              <a:rPr lang="en-US" sz="2200" b="1" i="1">
                <a:ea typeface="ＭＳ Ｐゴシック" pitchFamily="-108" charset="-128"/>
                <a:cs typeface="ＭＳ Ｐゴシック" pitchFamily="-108" charset="-128"/>
              </a:rPr>
              <a:t>Panic disorder </a:t>
            </a:r>
            <a:r>
              <a:rPr lang="en-US" sz="2200">
                <a:ea typeface="ＭＳ Ｐゴシック" pitchFamily="-108" charset="-128"/>
                <a:cs typeface="ＭＳ Ｐゴシック" pitchFamily="-108" charset="-128"/>
              </a:rPr>
              <a:t>is a disturbance marked by sudden and severe anxiety attacks that have no obvious connections with events in the person’s life.</a:t>
            </a:r>
          </a:p>
          <a:p>
            <a:pPr lvl="1" eaLnBrk="1" hangingPunct="1"/>
            <a:r>
              <a:rPr lang="en-US" sz="2000"/>
              <a:t>Usually free of anxiety between panic attacks</a:t>
            </a:r>
          </a:p>
        </p:txBody>
      </p:sp>
      <p:pic>
        <p:nvPicPr>
          <p:cNvPr id="65540" name="Picture 3"/>
          <p:cNvPicPr>
            <a:picLocks noChangeAspect="1"/>
          </p:cNvPicPr>
          <p:nvPr/>
        </p:nvPicPr>
        <p:blipFill>
          <a:blip r:embed="rId2"/>
          <a:srcRect l="9000" t="10141" r="9000" b="10141"/>
          <a:stretch>
            <a:fillRect/>
          </a:stretch>
        </p:blipFill>
        <p:spPr bwMode="auto">
          <a:xfrm>
            <a:off x="228600" y="3429000"/>
            <a:ext cx="3784600" cy="3265488"/>
          </a:xfrm>
          <a:prstGeom prst="rect">
            <a:avLst/>
          </a:prstGeom>
          <a:noFill/>
          <a:ln w="28575">
            <a:solidFill>
              <a:schemeClr val="tx1"/>
            </a:solidFill>
            <a:miter lim="800000"/>
            <a:headEnd/>
            <a:tailEnd/>
          </a:ln>
        </p:spPr>
      </p:pic>
      <p:sp>
        <p:nvSpPr>
          <p:cNvPr id="5" name="TextBox 4"/>
          <p:cNvSpPr txBox="1"/>
          <p:nvPr/>
        </p:nvSpPr>
        <p:spPr>
          <a:xfrm>
            <a:off x="4343400" y="3581400"/>
            <a:ext cx="4419600" cy="2677656"/>
          </a:xfrm>
          <a:prstGeom prst="rect">
            <a:avLst/>
          </a:prstGeom>
          <a:noFill/>
        </p:spPr>
        <p:txBody>
          <a:bodyPr numCol="2">
            <a:spAutoFit/>
          </a:bodyPr>
          <a:lstStyle/>
          <a:p>
            <a:pPr>
              <a:defRPr/>
            </a:pPr>
            <a:r>
              <a:rPr lang="en-US" sz="1400" dirty="0">
                <a:latin typeface="Arial" pitchFamily="-106" charset="0"/>
                <a:ea typeface="ＭＳ Ｐゴシック" pitchFamily="-106" charset="-128"/>
                <a:cs typeface="ＭＳ Ｐゴシック" pitchFamily="-106" charset="-128"/>
              </a:rPr>
              <a:t>Panic attack symptoms:</a:t>
            </a:r>
          </a:p>
          <a:p>
            <a:pPr>
              <a:defRPr/>
            </a:pPr>
            <a:endParaRPr lang="en-US" sz="1400" dirty="0">
              <a:latin typeface="Arial" pitchFamily="-106" charset="0"/>
              <a:ea typeface="ＭＳ Ｐゴシック" pitchFamily="-106" charset="-128"/>
              <a:cs typeface="ＭＳ Ｐゴシック" pitchFamily="-106" charset="-128"/>
            </a:endParaRPr>
          </a:p>
          <a:p>
            <a:pPr>
              <a:defRPr/>
            </a:pPr>
            <a:r>
              <a:rPr lang="en-US" sz="1400" dirty="0">
                <a:latin typeface="Arial" pitchFamily="-106" charset="0"/>
                <a:ea typeface="ＭＳ Ｐゴシック" pitchFamily="-106" charset="-128"/>
                <a:cs typeface="ＭＳ Ｐゴシック" pitchFamily="-106" charset="-128"/>
              </a:rPr>
              <a:t>    * Rapid heart rate</a:t>
            </a:r>
          </a:p>
          <a:p>
            <a:pPr>
              <a:defRPr/>
            </a:pPr>
            <a:r>
              <a:rPr lang="en-US" sz="1400" dirty="0">
                <a:latin typeface="Arial" pitchFamily="-106" charset="0"/>
                <a:ea typeface="ＭＳ Ｐゴシック" pitchFamily="-106" charset="-128"/>
                <a:cs typeface="ＭＳ Ｐゴシック" pitchFamily="-106" charset="-128"/>
              </a:rPr>
              <a:t>    * Sweating</a:t>
            </a:r>
          </a:p>
          <a:p>
            <a:pPr>
              <a:defRPr/>
            </a:pPr>
            <a:r>
              <a:rPr lang="en-US" sz="1400" dirty="0">
                <a:latin typeface="Arial" pitchFamily="-106" charset="0"/>
                <a:ea typeface="ＭＳ Ｐゴシック" pitchFamily="-106" charset="-128"/>
                <a:cs typeface="ＭＳ Ｐゴシック" pitchFamily="-106" charset="-128"/>
              </a:rPr>
              <a:t>    * Trembling</a:t>
            </a:r>
          </a:p>
          <a:p>
            <a:pPr>
              <a:defRPr/>
            </a:pPr>
            <a:r>
              <a:rPr lang="en-US" sz="1400" dirty="0">
                <a:latin typeface="Arial" pitchFamily="-106" charset="0"/>
                <a:ea typeface="ＭＳ Ｐゴシック" pitchFamily="-106" charset="-128"/>
                <a:cs typeface="ＭＳ Ｐゴシック" pitchFamily="-106" charset="-128"/>
              </a:rPr>
              <a:t>    * Shortness of breath</a:t>
            </a:r>
          </a:p>
          <a:p>
            <a:pPr>
              <a:defRPr/>
            </a:pPr>
            <a:r>
              <a:rPr lang="en-US" sz="1400" dirty="0">
                <a:latin typeface="Arial" pitchFamily="-106" charset="0"/>
                <a:ea typeface="ＭＳ Ｐゴシック" pitchFamily="-106" charset="-128"/>
                <a:cs typeface="ＭＳ Ｐゴシック" pitchFamily="-106" charset="-128"/>
              </a:rPr>
              <a:t>    * Hyperventilation</a:t>
            </a:r>
          </a:p>
          <a:p>
            <a:pPr>
              <a:defRPr/>
            </a:pPr>
            <a:r>
              <a:rPr lang="en-US" sz="1400" dirty="0">
                <a:latin typeface="Arial" pitchFamily="-106" charset="0"/>
                <a:ea typeface="ＭＳ Ｐゴシック" pitchFamily="-106" charset="-128"/>
                <a:cs typeface="ＭＳ Ｐゴシック" pitchFamily="-106" charset="-128"/>
              </a:rPr>
              <a:t>    * Chills</a:t>
            </a:r>
          </a:p>
          <a:p>
            <a:pPr>
              <a:defRPr/>
            </a:pPr>
            <a:r>
              <a:rPr lang="en-US" sz="1400" dirty="0">
                <a:latin typeface="Arial" pitchFamily="-106" charset="0"/>
                <a:ea typeface="ＭＳ Ｐゴシック" pitchFamily="-106" charset="-128"/>
                <a:cs typeface="ＭＳ Ｐゴシック" pitchFamily="-106" charset="-128"/>
              </a:rPr>
              <a:t>    * Hot flashes</a:t>
            </a:r>
          </a:p>
          <a:p>
            <a:pPr>
              <a:defRPr/>
            </a:pPr>
            <a:r>
              <a:rPr lang="en-US" sz="1400" dirty="0">
                <a:latin typeface="Arial" pitchFamily="-106" charset="0"/>
                <a:ea typeface="ＭＳ Ｐゴシック" pitchFamily="-106" charset="-128"/>
                <a:cs typeface="ＭＳ Ｐゴシック" pitchFamily="-106" charset="-128"/>
              </a:rPr>
              <a:t>    * Nausea</a:t>
            </a:r>
          </a:p>
          <a:p>
            <a:pPr>
              <a:defRPr/>
            </a:pPr>
            <a:r>
              <a:rPr lang="en-US" sz="1400" dirty="0">
                <a:latin typeface="Arial" pitchFamily="-106" charset="0"/>
                <a:ea typeface="ＭＳ Ｐゴシック" pitchFamily="-106" charset="-128"/>
                <a:cs typeface="ＭＳ Ｐゴシック" pitchFamily="-106" charset="-128"/>
              </a:rPr>
              <a:t>    * Abdominal cramping</a:t>
            </a:r>
          </a:p>
          <a:p>
            <a:pPr>
              <a:defRPr/>
            </a:pPr>
            <a:r>
              <a:rPr lang="en-US" sz="1400" dirty="0">
                <a:latin typeface="Arial" pitchFamily="-106" charset="0"/>
                <a:ea typeface="ＭＳ Ｐゴシック" pitchFamily="-106" charset="-128"/>
                <a:cs typeface="ＭＳ Ｐゴシック" pitchFamily="-106" charset="-128"/>
              </a:rPr>
              <a:t>    </a:t>
            </a:r>
          </a:p>
          <a:p>
            <a:pPr>
              <a:defRPr/>
            </a:pPr>
            <a:endParaRPr lang="en-US" sz="1400" dirty="0">
              <a:latin typeface="Arial" pitchFamily="-106" charset="0"/>
              <a:ea typeface="ＭＳ Ｐゴシック" pitchFamily="-106" charset="-128"/>
              <a:cs typeface="ＭＳ Ｐゴシック" pitchFamily="-106" charset="-128"/>
            </a:endParaRPr>
          </a:p>
          <a:p>
            <a:pPr>
              <a:defRPr/>
            </a:pPr>
            <a:endParaRPr lang="en-US" sz="1400" dirty="0">
              <a:latin typeface="Arial" pitchFamily="-106" charset="0"/>
              <a:ea typeface="ＭＳ Ｐゴシック" pitchFamily="-106" charset="-128"/>
              <a:cs typeface="ＭＳ Ｐゴシック" pitchFamily="-106" charset="-128"/>
            </a:endParaRPr>
          </a:p>
          <a:p>
            <a:pPr>
              <a:defRPr/>
            </a:pPr>
            <a:r>
              <a:rPr lang="en-US" sz="1400" dirty="0">
                <a:latin typeface="Arial" pitchFamily="-106" charset="0"/>
                <a:ea typeface="ＭＳ Ｐゴシック" pitchFamily="-106" charset="-128"/>
                <a:cs typeface="ＭＳ Ｐゴシック" pitchFamily="-106" charset="-128"/>
              </a:rPr>
              <a:t>    * Chest pain</a:t>
            </a:r>
          </a:p>
          <a:p>
            <a:pPr>
              <a:defRPr/>
            </a:pPr>
            <a:r>
              <a:rPr lang="en-US" sz="1400" dirty="0">
                <a:latin typeface="Arial" pitchFamily="-106" charset="0"/>
                <a:ea typeface="ＭＳ Ｐゴシック" pitchFamily="-106" charset="-128"/>
                <a:cs typeface="ＭＳ Ｐゴシック" pitchFamily="-106" charset="-128"/>
              </a:rPr>
              <a:t>    * Headache</a:t>
            </a:r>
          </a:p>
          <a:p>
            <a:pPr>
              <a:defRPr/>
            </a:pPr>
            <a:r>
              <a:rPr lang="en-US" sz="1400" dirty="0">
                <a:latin typeface="Arial" pitchFamily="-106" charset="0"/>
                <a:ea typeface="ＭＳ Ｐゴシック" pitchFamily="-106" charset="-128"/>
                <a:cs typeface="ＭＳ Ｐゴシック" pitchFamily="-106" charset="-128"/>
              </a:rPr>
              <a:t>    * Dizziness</a:t>
            </a:r>
          </a:p>
          <a:p>
            <a:pPr>
              <a:defRPr/>
            </a:pPr>
            <a:r>
              <a:rPr lang="en-US" sz="1400" dirty="0">
                <a:latin typeface="Arial" pitchFamily="-106" charset="0"/>
                <a:ea typeface="ＭＳ Ｐゴシック" pitchFamily="-106" charset="-128"/>
                <a:cs typeface="ＭＳ Ｐゴシック" pitchFamily="-106" charset="-128"/>
              </a:rPr>
              <a:t>    * Faintness</a:t>
            </a:r>
          </a:p>
          <a:p>
            <a:pPr>
              <a:defRPr/>
            </a:pPr>
            <a:r>
              <a:rPr lang="en-US" sz="1400" dirty="0">
                <a:latin typeface="Arial" pitchFamily="-106" charset="0"/>
                <a:ea typeface="ＭＳ Ｐゴシック" pitchFamily="-106" charset="-128"/>
                <a:cs typeface="ＭＳ Ｐゴシック" pitchFamily="-106" charset="-128"/>
              </a:rPr>
              <a:t>    * Trouble swallowing</a:t>
            </a:r>
          </a:p>
          <a:p>
            <a:pPr>
              <a:defRPr/>
            </a:pPr>
            <a:r>
              <a:rPr lang="en-US" sz="1400" dirty="0">
                <a:latin typeface="Arial" pitchFamily="-106" charset="0"/>
                <a:ea typeface="ＭＳ Ｐゴシック" pitchFamily="-106" charset="-128"/>
                <a:cs typeface="ＭＳ Ｐゴシック" pitchFamily="-106" charset="-128"/>
              </a:rPr>
              <a:t>    * A sense of doom</a:t>
            </a:r>
          </a:p>
          <a:p>
            <a:pPr>
              <a:defRPr/>
            </a:pPr>
            <a:endParaRPr lang="en-US" sz="1400" dirty="0">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Panic Disorder</a:t>
            </a:r>
          </a:p>
        </p:txBody>
      </p:sp>
      <p:sp>
        <p:nvSpPr>
          <p:cNvPr id="66563" name="Rectangle 3"/>
          <p:cNvSpPr>
            <a:spLocks noGrp="1" noChangeArrowheads="1"/>
          </p:cNvSpPr>
          <p:nvPr>
            <p:ph idx="1"/>
          </p:nvPr>
        </p:nvSpPr>
        <p:spPr>
          <a:xfrm>
            <a:off x="685800" y="1600200"/>
            <a:ext cx="7878763" cy="4638675"/>
          </a:xfrm>
        </p:spPr>
        <p:txBody>
          <a:bodyPr/>
          <a:lstStyle/>
          <a:p>
            <a:pPr eaLnBrk="1" hangingPunct="1"/>
            <a:r>
              <a:rPr lang="en-US" sz="2600">
                <a:ea typeface="ＭＳ Ｐゴシック" pitchFamily="-108" charset="-128"/>
                <a:cs typeface="ＭＳ Ｐゴシック" pitchFamily="-108" charset="-128"/>
              </a:rPr>
              <a:t>Many people who suffer from panic disorder also have </a:t>
            </a:r>
            <a:r>
              <a:rPr lang="en-US" sz="2600" b="1" i="1">
                <a:ea typeface="ＭＳ Ｐゴシック" pitchFamily="-108" charset="-128"/>
                <a:cs typeface="ＭＳ Ｐゴシック" pitchFamily="-108" charset="-128"/>
              </a:rPr>
              <a:t>agoraphobia</a:t>
            </a:r>
            <a:r>
              <a:rPr lang="en-US" sz="2600">
                <a:ea typeface="ＭＳ Ｐゴシック" pitchFamily="-108" charset="-128"/>
                <a:cs typeface="ＭＳ Ｐゴシック" pitchFamily="-108" charset="-128"/>
              </a:rPr>
              <a:t>. A condition which involves panic that develops when people find themselves in situations from which they cannot easily escape: crowed places, open spaces, etc.</a:t>
            </a:r>
          </a:p>
          <a:p>
            <a:pPr lvl="1" eaLnBrk="1" hangingPunct="1"/>
            <a:r>
              <a:rPr lang="en-US" sz="2000"/>
              <a:t>Occurs in about 2% of people and affects women more than men.</a:t>
            </a:r>
          </a:p>
        </p:txBody>
      </p:sp>
      <p:pic>
        <p:nvPicPr>
          <p:cNvPr id="66564" name="Picture 3"/>
          <p:cNvPicPr>
            <a:picLocks noChangeAspect="1"/>
          </p:cNvPicPr>
          <p:nvPr/>
        </p:nvPicPr>
        <p:blipFill>
          <a:blip r:embed="rId2"/>
          <a:srcRect/>
          <a:stretch>
            <a:fillRect/>
          </a:stretch>
        </p:blipFill>
        <p:spPr bwMode="auto">
          <a:xfrm>
            <a:off x="6553200" y="4119563"/>
            <a:ext cx="2520950" cy="2662237"/>
          </a:xfrm>
          <a:prstGeom prst="rect">
            <a:avLst/>
          </a:prstGeom>
          <a:noFill/>
          <a:ln w="19050">
            <a:solidFill>
              <a:srgbClr val="C74C1B"/>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28600"/>
            <a:ext cx="8229600" cy="1143000"/>
          </a:xfrm>
        </p:spPr>
        <p:txBody>
          <a:bodyPr/>
          <a:lstStyle/>
          <a:p>
            <a:pPr eaLnBrk="1" hangingPunct="1"/>
            <a:r>
              <a:rPr lang="en-US">
                <a:ea typeface="ＭＳ Ｐゴシック" pitchFamily="-108" charset="-128"/>
                <a:cs typeface="ＭＳ Ｐゴシック" pitchFamily="-108" charset="-128"/>
              </a:rPr>
              <a:t>Phobic Disorders</a:t>
            </a:r>
          </a:p>
        </p:txBody>
      </p:sp>
      <p:sp>
        <p:nvSpPr>
          <p:cNvPr id="67587" name="Rectangle 3"/>
          <p:cNvSpPr>
            <a:spLocks noGrp="1" noChangeArrowheads="1"/>
          </p:cNvSpPr>
          <p:nvPr>
            <p:ph idx="1"/>
          </p:nvPr>
        </p:nvSpPr>
        <p:spPr>
          <a:xfrm>
            <a:off x="457200" y="1646238"/>
            <a:ext cx="8229600" cy="4525962"/>
          </a:xfrm>
        </p:spPr>
        <p:txBody>
          <a:bodyPr/>
          <a:lstStyle/>
          <a:p>
            <a:pPr eaLnBrk="1" hangingPunct="1"/>
            <a:r>
              <a:rPr lang="en-US">
                <a:ea typeface="ＭＳ Ｐゴシック" pitchFamily="-108" charset="-128"/>
                <a:cs typeface="ＭＳ Ｐゴシック" pitchFamily="-108" charset="-128"/>
              </a:rPr>
              <a:t>In contrast to panic disorder, </a:t>
            </a:r>
            <a:r>
              <a:rPr lang="en-US" b="1" i="1">
                <a:ea typeface="ＭＳ Ｐゴシック" pitchFamily="-108" charset="-128"/>
                <a:cs typeface="ＭＳ Ｐゴシック" pitchFamily="-108" charset="-128"/>
              </a:rPr>
              <a:t>phobias</a:t>
            </a:r>
            <a:r>
              <a:rPr lang="en-US" i="1">
                <a:ea typeface="ＭＳ Ｐゴシック" pitchFamily="-108" charset="-128"/>
                <a:cs typeface="ＭＳ Ｐゴシック" pitchFamily="-108" charset="-128"/>
              </a:rPr>
              <a:t> involve persistent and irrational fear associated with a specific object, activity or situation.</a:t>
            </a:r>
            <a:endParaRPr lang="en-US" sz="1200" i="1">
              <a:ea typeface="ＭＳ Ｐゴシック" pitchFamily="-108" charset="-128"/>
              <a:cs typeface="ＭＳ Ｐゴシック" pitchFamily="-108" charset="-128"/>
            </a:endParaRPr>
          </a:p>
          <a:p>
            <a:pPr lvl="1" eaLnBrk="1" hangingPunct="1"/>
            <a:r>
              <a:rPr lang="en-US" sz="2000"/>
              <a:t>While many of us have fears, or dislikes of specific objects or situations, these only become psychopathology when they have a cause substantial disruptions in our lives.</a:t>
            </a:r>
          </a:p>
        </p:txBody>
      </p:sp>
      <p:pic>
        <p:nvPicPr>
          <p:cNvPr id="67588" name="Picture 4"/>
          <p:cNvPicPr>
            <a:picLocks noChangeAspect="1" noChangeArrowheads="1"/>
          </p:cNvPicPr>
          <p:nvPr/>
        </p:nvPicPr>
        <p:blipFill>
          <a:blip r:embed="rId2"/>
          <a:srcRect/>
          <a:stretch>
            <a:fillRect/>
          </a:stretch>
        </p:blipFill>
        <p:spPr bwMode="auto">
          <a:xfrm>
            <a:off x="2133600" y="4319588"/>
            <a:ext cx="2971800" cy="2462212"/>
          </a:xfrm>
          <a:prstGeom prst="rect">
            <a:avLst/>
          </a:prstGeom>
          <a:noFill/>
          <a:ln w="28575">
            <a:solidFill>
              <a:schemeClr val="bg2"/>
            </a:solidFill>
            <a:miter lim="800000"/>
            <a:headEnd/>
            <a:tailEnd/>
          </a:ln>
        </p:spPr>
      </p:pic>
      <p:sp>
        <p:nvSpPr>
          <p:cNvPr id="67589" name="TextBox 4"/>
          <p:cNvSpPr txBox="1">
            <a:spLocks noChangeArrowheads="1"/>
          </p:cNvSpPr>
          <p:nvPr/>
        </p:nvSpPr>
        <p:spPr bwMode="auto">
          <a:xfrm>
            <a:off x="5181600" y="6030913"/>
            <a:ext cx="2590800" cy="369887"/>
          </a:xfrm>
          <a:prstGeom prst="rect">
            <a:avLst/>
          </a:prstGeom>
          <a:noFill/>
          <a:ln w="9525">
            <a:noFill/>
            <a:miter lim="800000"/>
            <a:headEnd/>
            <a:tailEnd/>
          </a:ln>
        </p:spPr>
        <p:txBody>
          <a:bodyPr>
            <a:prstTxWarp prst="textNoShape">
              <a:avLst/>
            </a:prstTxWarp>
            <a:spAutoFit/>
          </a:bodyPr>
          <a:lstStyle/>
          <a:p>
            <a:r>
              <a:rPr lang="en-US"/>
              <a:t>Coulrophobia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11"/>
          <p:cNvSpPr>
            <a:spLocks noGrp="1" noChangeArrowheads="1"/>
          </p:cNvSpPr>
          <p:nvPr>
            <p:ph type="title"/>
          </p:nvPr>
        </p:nvSpPr>
        <p:spPr>
          <a:xfrm>
            <a:off x="0" y="609600"/>
            <a:ext cx="8686800" cy="1143000"/>
          </a:xfrm>
        </p:spPr>
        <p:txBody>
          <a:bodyPr>
            <a:normAutofit fontScale="90000"/>
          </a:bodyPr>
          <a:lstStyle/>
          <a:p>
            <a:r>
              <a:rPr lang="en-US" sz="4000">
                <a:ea typeface="ＭＳ Ｐゴシック" pitchFamily="-108" charset="-128"/>
                <a:cs typeface="ＭＳ Ｐゴシック" pitchFamily="-108" charset="-128"/>
              </a:rPr>
              <a:t>Phobias-Irrational Fears  </a:t>
            </a:r>
            <a:r>
              <a:rPr lang="en-US" sz="3200">
                <a:ea typeface="ＭＳ Ｐゴシック" pitchFamily="-108" charset="-128"/>
                <a:cs typeface="ＭＳ Ｐゴシック" pitchFamily="-108" charset="-128"/>
              </a:rPr>
              <a:t/>
            </a:r>
            <a:br>
              <a:rPr lang="en-US" sz="3200">
                <a:ea typeface="ＭＳ Ｐゴシック" pitchFamily="-108" charset="-128"/>
                <a:cs typeface="ＭＳ Ｐゴシック" pitchFamily="-108" charset="-128"/>
              </a:rPr>
            </a:br>
            <a:endParaRPr lang="en-US" sz="3200">
              <a:ea typeface="ＭＳ Ｐゴシック" pitchFamily="-108" charset="-128"/>
              <a:cs typeface="ＭＳ Ｐゴシック" pitchFamily="-108" charset="-128"/>
            </a:endParaRPr>
          </a:p>
        </p:txBody>
      </p:sp>
      <p:sp>
        <p:nvSpPr>
          <p:cNvPr id="68611" name="Rectangle 12"/>
          <p:cNvSpPr>
            <a:spLocks noGrp="1" noChangeArrowheads="1"/>
          </p:cNvSpPr>
          <p:nvPr>
            <p:ph type="body" sz="half" idx="1"/>
          </p:nvPr>
        </p:nvSpPr>
        <p:spPr>
          <a:xfrm>
            <a:off x="152400" y="1600200"/>
            <a:ext cx="4343400" cy="5257800"/>
          </a:xfrm>
        </p:spPr>
        <p:txBody>
          <a:bodyPr/>
          <a:lstStyle/>
          <a:p>
            <a:pPr>
              <a:lnSpc>
                <a:spcPct val="90000"/>
              </a:lnSpc>
            </a:pPr>
            <a:r>
              <a:rPr lang="en-US">
                <a:ea typeface="ＭＳ Ｐゴシック" pitchFamily="-108" charset="-128"/>
                <a:cs typeface="ＭＳ Ｐゴシック" pitchFamily="-108" charset="-128"/>
              </a:rPr>
              <a:t>Acrophobia: </a:t>
            </a:r>
            <a:r>
              <a:rPr lang="en-US" i="1">
                <a:ea typeface="ＭＳ Ｐゴシック" pitchFamily="-108" charset="-128"/>
                <a:cs typeface="ＭＳ Ｐゴシック" pitchFamily="-108" charset="-128"/>
              </a:rPr>
              <a:t>Heights</a:t>
            </a:r>
          </a:p>
          <a:p>
            <a:pPr>
              <a:lnSpc>
                <a:spcPct val="90000"/>
              </a:lnSpc>
            </a:pPr>
            <a:r>
              <a:rPr lang="en-US">
                <a:ea typeface="ＭＳ Ｐゴシック" pitchFamily="-108" charset="-128"/>
                <a:cs typeface="ＭＳ Ｐゴシック" pitchFamily="-108" charset="-128"/>
              </a:rPr>
              <a:t>Claustrophobia: </a:t>
            </a:r>
            <a:r>
              <a:rPr lang="en-US" i="1">
                <a:ea typeface="ＭＳ Ｐゴシック" pitchFamily="-108" charset="-128"/>
                <a:cs typeface="ＭＳ Ｐゴシック" pitchFamily="-108" charset="-128"/>
              </a:rPr>
              <a:t>Enclosed spaces</a:t>
            </a:r>
          </a:p>
          <a:p>
            <a:pPr>
              <a:lnSpc>
                <a:spcPct val="90000"/>
              </a:lnSpc>
            </a:pPr>
            <a:r>
              <a:rPr lang="en-US">
                <a:ea typeface="ＭＳ Ｐゴシック" pitchFamily="-108" charset="-128"/>
                <a:cs typeface="ＭＳ Ｐゴシック" pitchFamily="-108" charset="-128"/>
              </a:rPr>
              <a:t>Hematophobia: </a:t>
            </a:r>
            <a:r>
              <a:rPr lang="en-US" i="1">
                <a:ea typeface="ＭＳ Ｐゴシック" pitchFamily="-108" charset="-128"/>
                <a:cs typeface="ＭＳ Ｐゴシック" pitchFamily="-108" charset="-128"/>
              </a:rPr>
              <a:t>Blood</a:t>
            </a:r>
          </a:p>
          <a:p>
            <a:pPr>
              <a:lnSpc>
                <a:spcPct val="90000"/>
              </a:lnSpc>
            </a:pPr>
            <a:r>
              <a:rPr lang="en-US">
                <a:ea typeface="ＭＳ Ｐゴシック" pitchFamily="-108" charset="-128"/>
                <a:cs typeface="ＭＳ Ｐゴシック" pitchFamily="-108" charset="-128"/>
              </a:rPr>
              <a:t>Gephyrophobia: </a:t>
            </a:r>
            <a:r>
              <a:rPr lang="en-US" i="1">
                <a:ea typeface="ＭＳ Ｐゴシック" pitchFamily="-108" charset="-128"/>
                <a:cs typeface="ＭＳ Ｐゴシック" pitchFamily="-108" charset="-128"/>
              </a:rPr>
              <a:t>Crossing a bridge</a:t>
            </a:r>
          </a:p>
          <a:p>
            <a:pPr>
              <a:lnSpc>
                <a:spcPct val="90000"/>
              </a:lnSpc>
            </a:pPr>
            <a:r>
              <a:rPr lang="en-US">
                <a:ea typeface="ＭＳ Ｐゴシック" pitchFamily="-108" charset="-128"/>
                <a:cs typeface="ＭＳ Ｐゴシック" pitchFamily="-108" charset="-128"/>
              </a:rPr>
              <a:t>Kenophobia: </a:t>
            </a:r>
            <a:r>
              <a:rPr lang="en-US" i="1">
                <a:ea typeface="ＭＳ Ｐゴシック" pitchFamily="-108" charset="-128"/>
                <a:cs typeface="ＭＳ Ｐゴシック" pitchFamily="-108" charset="-128"/>
              </a:rPr>
              <a:t>Empty rooms</a:t>
            </a:r>
          </a:p>
          <a:p>
            <a:pPr>
              <a:lnSpc>
                <a:spcPct val="90000"/>
              </a:lnSpc>
            </a:pPr>
            <a:r>
              <a:rPr lang="en-US">
                <a:ea typeface="ＭＳ Ｐゴシック" pitchFamily="-108" charset="-128"/>
                <a:cs typeface="ＭＳ Ｐゴシック" pitchFamily="-108" charset="-128"/>
              </a:rPr>
              <a:t>Cynophobia: </a:t>
            </a:r>
            <a:r>
              <a:rPr lang="en-US" i="1">
                <a:ea typeface="ＭＳ Ｐゴシック" pitchFamily="-108" charset="-128"/>
                <a:cs typeface="ＭＳ Ｐゴシック" pitchFamily="-108" charset="-128"/>
              </a:rPr>
              <a:t>Dogs</a:t>
            </a:r>
          </a:p>
          <a:p>
            <a:pPr>
              <a:lnSpc>
                <a:spcPct val="90000"/>
              </a:lnSpc>
            </a:pPr>
            <a:r>
              <a:rPr lang="en-US" i="1">
                <a:ea typeface="ＭＳ Ｐゴシック" pitchFamily="-108" charset="-128"/>
                <a:cs typeface="ＭＳ Ｐゴシック" pitchFamily="-108" charset="-128"/>
              </a:rPr>
              <a:t>Coulrophobia- clowns</a:t>
            </a:r>
            <a:br>
              <a:rPr lang="en-US" i="1">
                <a:ea typeface="ＭＳ Ｐゴシック" pitchFamily="-108" charset="-128"/>
                <a:cs typeface="ＭＳ Ｐゴシック" pitchFamily="-108" charset="-128"/>
              </a:rPr>
            </a:br>
            <a:endParaRPr lang="en-US" i="1">
              <a:ea typeface="ＭＳ Ｐゴシック" pitchFamily="-108" charset="-128"/>
              <a:cs typeface="ＭＳ Ｐゴシック" pitchFamily="-108" charset="-128"/>
            </a:endParaRPr>
          </a:p>
        </p:txBody>
      </p:sp>
      <p:sp>
        <p:nvSpPr>
          <p:cNvPr id="68612" name="Rectangle 13"/>
          <p:cNvSpPr>
            <a:spLocks noGrp="1" noChangeArrowheads="1"/>
          </p:cNvSpPr>
          <p:nvPr>
            <p:ph type="body" sz="half" idx="2"/>
          </p:nvPr>
        </p:nvSpPr>
        <p:spPr>
          <a:xfrm>
            <a:off x="4749800" y="1600200"/>
            <a:ext cx="3748088" cy="4651375"/>
          </a:xfrm>
        </p:spPr>
        <p:txBody>
          <a:bodyPr/>
          <a:lstStyle/>
          <a:p>
            <a:pPr>
              <a:lnSpc>
                <a:spcPct val="90000"/>
              </a:lnSpc>
            </a:pPr>
            <a:r>
              <a:rPr lang="en-US">
                <a:ea typeface="ＭＳ Ｐゴシック" pitchFamily="-108" charset="-128"/>
                <a:cs typeface="ＭＳ Ｐゴシック" pitchFamily="-108" charset="-128"/>
              </a:rPr>
              <a:t>Aerophobia: </a:t>
            </a:r>
            <a:r>
              <a:rPr lang="en-US" i="1">
                <a:ea typeface="ＭＳ Ｐゴシック" pitchFamily="-108" charset="-128"/>
                <a:cs typeface="ＭＳ Ｐゴシック" pitchFamily="-108" charset="-128"/>
              </a:rPr>
              <a:t>Flying</a:t>
            </a:r>
          </a:p>
          <a:p>
            <a:pPr>
              <a:lnSpc>
                <a:spcPct val="90000"/>
              </a:lnSpc>
            </a:pPr>
            <a:r>
              <a:rPr lang="en-US">
                <a:ea typeface="ＭＳ Ｐゴシック" pitchFamily="-108" charset="-128"/>
                <a:cs typeface="ＭＳ Ｐゴシック" pitchFamily="-108" charset="-128"/>
              </a:rPr>
              <a:t>Entomophobia: </a:t>
            </a:r>
            <a:r>
              <a:rPr lang="en-US" i="1">
                <a:ea typeface="ＭＳ Ｐゴシック" pitchFamily="-108" charset="-128"/>
                <a:cs typeface="ＭＳ Ｐゴシック" pitchFamily="-108" charset="-128"/>
              </a:rPr>
              <a:t>Insects</a:t>
            </a:r>
          </a:p>
          <a:p>
            <a:pPr>
              <a:lnSpc>
                <a:spcPct val="90000"/>
              </a:lnSpc>
            </a:pPr>
            <a:r>
              <a:rPr lang="en-US">
                <a:ea typeface="ＭＳ Ｐゴシック" pitchFamily="-108" charset="-128"/>
                <a:cs typeface="ＭＳ Ｐゴシック" pitchFamily="-108" charset="-128"/>
              </a:rPr>
              <a:t>Gamophobia: </a:t>
            </a:r>
            <a:r>
              <a:rPr lang="en-US" i="1">
                <a:ea typeface="ＭＳ Ｐゴシック" pitchFamily="-108" charset="-128"/>
                <a:cs typeface="ＭＳ Ｐゴシック" pitchFamily="-108" charset="-128"/>
              </a:rPr>
              <a:t>Marriage</a:t>
            </a:r>
          </a:p>
          <a:p>
            <a:pPr>
              <a:lnSpc>
                <a:spcPct val="90000"/>
              </a:lnSpc>
            </a:pPr>
            <a:r>
              <a:rPr lang="en-US">
                <a:ea typeface="ＭＳ Ｐゴシック" pitchFamily="-108" charset="-128"/>
                <a:cs typeface="ＭＳ Ｐゴシック" pitchFamily="-108" charset="-128"/>
              </a:rPr>
              <a:t>Ophdophobia: </a:t>
            </a:r>
            <a:r>
              <a:rPr lang="en-US" i="1">
                <a:ea typeface="ＭＳ Ｐゴシック" pitchFamily="-108" charset="-128"/>
                <a:cs typeface="ＭＳ Ｐゴシック" pitchFamily="-108" charset="-128"/>
              </a:rPr>
              <a:t>Snakes</a:t>
            </a:r>
          </a:p>
          <a:p>
            <a:pPr>
              <a:lnSpc>
                <a:spcPct val="90000"/>
              </a:lnSpc>
            </a:pPr>
            <a:r>
              <a:rPr lang="en-US">
                <a:ea typeface="ＭＳ Ｐゴシック" pitchFamily="-108" charset="-128"/>
                <a:cs typeface="ＭＳ Ｐゴシック" pitchFamily="-108" charset="-128"/>
              </a:rPr>
              <a:t>Xenophobia: </a:t>
            </a:r>
            <a:r>
              <a:rPr lang="en-US" i="1">
                <a:ea typeface="ＭＳ Ｐゴシック" pitchFamily="-108" charset="-128"/>
                <a:cs typeface="ＭＳ Ｐゴシック" pitchFamily="-108" charset="-128"/>
              </a:rPr>
              <a:t>Strangers</a:t>
            </a:r>
          </a:p>
          <a:p>
            <a:pPr>
              <a:lnSpc>
                <a:spcPct val="90000"/>
              </a:lnSpc>
            </a:pPr>
            <a:r>
              <a:rPr lang="en-US">
                <a:ea typeface="ＭＳ Ｐゴシック" pitchFamily="-108" charset="-128"/>
                <a:cs typeface="ＭＳ Ｐゴシック" pitchFamily="-108" charset="-128"/>
              </a:rPr>
              <a:t>Melissophobia: </a:t>
            </a:r>
            <a:r>
              <a:rPr lang="en-US" i="1">
                <a:ea typeface="ＭＳ Ｐゴシック" pitchFamily="-108" charset="-128"/>
                <a:cs typeface="ＭＳ Ｐゴシック" pitchFamily="-108" charset="-128"/>
              </a:rPr>
              <a:t>Bees</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Preparedness Hypothesis </a:t>
            </a:r>
          </a:p>
        </p:txBody>
      </p:sp>
      <p:sp>
        <p:nvSpPr>
          <p:cNvPr id="69635" name="Rectangle 3"/>
          <p:cNvSpPr>
            <a:spLocks noGrp="1" noChangeArrowheads="1"/>
          </p:cNvSpPr>
          <p:nvPr>
            <p:ph idx="1"/>
          </p:nvPr>
        </p:nvSpPr>
        <p:spPr/>
        <p:txBody>
          <a:bodyPr/>
          <a:lstStyle/>
          <a:p>
            <a:pPr eaLnBrk="1" hangingPunct="1"/>
            <a:r>
              <a:rPr lang="en-US">
                <a:ea typeface="ＭＳ Ｐゴシック" pitchFamily="-108" charset="-128"/>
                <a:cs typeface="ＭＳ Ｐゴシック" pitchFamily="-108" charset="-128"/>
              </a:rPr>
              <a:t>This theory suggests that we carry an innate biological tendency, acquired through natural selection, to respond quickly and automatically to stimuli that posed a survival threat to our ancestors.</a:t>
            </a:r>
          </a:p>
          <a:p>
            <a:pPr lvl="1" eaLnBrk="1" hangingPunct="1"/>
            <a:r>
              <a:rPr lang="en-US"/>
              <a:t>May explain why we develop phobias for snakes and lightening much more easily than automobiles and electrical outlets</a:t>
            </a:r>
          </a:p>
        </p:txBody>
      </p:sp>
      <p:pic>
        <p:nvPicPr>
          <p:cNvPr id="69636" name="Picture 7" descr="http://www.snakecell.org/IMAGES/catsnake3.jpg"/>
          <p:cNvPicPr>
            <a:picLocks noChangeAspect="1" noChangeArrowheads="1"/>
          </p:cNvPicPr>
          <p:nvPr/>
        </p:nvPicPr>
        <p:blipFill>
          <a:blip r:embed="rId2"/>
          <a:srcRect b="8000"/>
          <a:stretch>
            <a:fillRect/>
          </a:stretch>
        </p:blipFill>
        <p:spPr bwMode="auto">
          <a:xfrm>
            <a:off x="7620000" y="4572000"/>
            <a:ext cx="1524000" cy="1936750"/>
          </a:xfrm>
          <a:prstGeom prst="rect">
            <a:avLst/>
          </a:prstGeom>
          <a:noFill/>
          <a:ln w="9525">
            <a:noFill/>
            <a:miter lim="800000"/>
            <a:headEnd/>
            <a:tailEnd/>
          </a:ln>
        </p:spPr>
      </p:pic>
      <p:pic>
        <p:nvPicPr>
          <p:cNvPr id="69637" name="Picture 9" descr="http://library.thinkquest.org/03oct/01428/pictures/lightening/images/wr-lightening_jpg.jpg"/>
          <p:cNvPicPr>
            <a:picLocks noChangeAspect="1" noChangeArrowheads="1"/>
          </p:cNvPicPr>
          <p:nvPr/>
        </p:nvPicPr>
        <p:blipFill>
          <a:blip r:embed="rId3"/>
          <a:srcRect/>
          <a:stretch>
            <a:fillRect/>
          </a:stretch>
        </p:blipFill>
        <p:spPr bwMode="auto">
          <a:xfrm>
            <a:off x="5119688" y="4602163"/>
            <a:ext cx="2500312" cy="1874837"/>
          </a:xfrm>
          <a:prstGeom prst="rect">
            <a:avLst/>
          </a:prstGeom>
          <a:noFill/>
          <a:ln w="9525">
            <a:noFill/>
            <a:miter lim="800000"/>
            <a:headEnd/>
            <a:tailEnd/>
          </a:ln>
        </p:spPr>
      </p:pic>
      <p:pic>
        <p:nvPicPr>
          <p:cNvPr id="69638" name="Picture 11" descr="http://www.carsandtuning.org/wp-content/uploads/2006/11/mini-cooper-carbon-tex_2.jpg"/>
          <p:cNvPicPr>
            <a:picLocks noChangeAspect="1" noChangeArrowheads="1"/>
          </p:cNvPicPr>
          <p:nvPr/>
        </p:nvPicPr>
        <p:blipFill>
          <a:blip r:embed="rId4"/>
          <a:srcRect/>
          <a:stretch>
            <a:fillRect/>
          </a:stretch>
        </p:blipFill>
        <p:spPr bwMode="auto">
          <a:xfrm>
            <a:off x="-3175" y="4572000"/>
            <a:ext cx="2746375" cy="1905000"/>
          </a:xfrm>
          <a:prstGeom prst="rect">
            <a:avLst/>
          </a:prstGeom>
          <a:noFill/>
          <a:ln w="9525">
            <a:noFill/>
            <a:miter lim="800000"/>
            <a:headEnd/>
            <a:tailEnd/>
          </a:ln>
        </p:spPr>
      </p:pic>
      <p:pic>
        <p:nvPicPr>
          <p:cNvPr id="69639" name="Picture 13" descr="http://static.howstuffworks.com/gif/a-guide-to-home-safety-ga-4.jpg"/>
          <p:cNvPicPr>
            <a:picLocks noChangeAspect="1" noChangeArrowheads="1"/>
          </p:cNvPicPr>
          <p:nvPr/>
        </p:nvPicPr>
        <p:blipFill>
          <a:blip r:embed="rId5"/>
          <a:srcRect l="8546"/>
          <a:stretch>
            <a:fillRect/>
          </a:stretch>
        </p:blipFill>
        <p:spPr bwMode="auto">
          <a:xfrm>
            <a:off x="2724150" y="4592638"/>
            <a:ext cx="2609850" cy="1884362"/>
          </a:xfrm>
          <a:prstGeom prst="rect">
            <a:avLst/>
          </a:prstGeom>
          <a:noFill/>
          <a:ln w="9525">
            <a:noFill/>
            <a:miter lim="800000"/>
            <a:headEnd/>
            <a:tailEnd/>
          </a:ln>
        </p:spPr>
      </p:pic>
      <p:cxnSp>
        <p:nvCxnSpPr>
          <p:cNvPr id="10" name="Straight Connector 9"/>
          <p:cNvCxnSpPr/>
          <p:nvPr/>
        </p:nvCxnSpPr>
        <p:spPr>
          <a:xfrm>
            <a:off x="0" y="4572000"/>
            <a:ext cx="9144000" cy="1588"/>
          </a:xfrm>
          <a:prstGeom prst="line">
            <a:avLst/>
          </a:prstGeom>
          <a:ln>
            <a:solidFill>
              <a:srgbClr val="92D050">
                <a:alpha val="95000"/>
              </a:srgb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6477000"/>
            <a:ext cx="9144000" cy="1588"/>
          </a:xfrm>
          <a:prstGeom prst="line">
            <a:avLst/>
          </a:prstGeom>
          <a:ln>
            <a:solidFill>
              <a:srgbClr val="92D050">
                <a:alpha val="95000"/>
              </a:srgb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z="4300">
                <a:ea typeface="ＭＳ Ｐゴシック" pitchFamily="-108" charset="-128"/>
                <a:cs typeface="ＭＳ Ｐゴシック" pitchFamily="-108" charset="-128"/>
              </a:rPr>
              <a:t>Obsessive-Compulsive Disorder</a:t>
            </a:r>
          </a:p>
        </p:txBody>
      </p:sp>
      <p:sp>
        <p:nvSpPr>
          <p:cNvPr id="70659" name="Rectangle 3"/>
          <p:cNvSpPr>
            <a:spLocks noGrp="1" noChangeArrowheads="1"/>
          </p:cNvSpPr>
          <p:nvPr>
            <p:ph idx="1"/>
          </p:nvPr>
        </p:nvSpPr>
        <p:spPr/>
        <p:txBody>
          <a:bodyPr/>
          <a:lstStyle/>
          <a:p>
            <a:pPr eaLnBrk="1" hangingPunct="1"/>
            <a:r>
              <a:rPr lang="en-US" dirty="0">
                <a:ea typeface="ＭＳ Ｐゴシック" pitchFamily="-108" charset="-128"/>
                <a:cs typeface="ＭＳ Ｐゴシック" pitchFamily="-108" charset="-128"/>
              </a:rPr>
              <a:t>OCD is a condition characterized by patterns of persistent, unwanted thoughts and behaviors.</a:t>
            </a:r>
          </a:p>
          <a:p>
            <a:pPr eaLnBrk="1" hangingPunct="1"/>
            <a:r>
              <a:rPr lang="en-US" dirty="0">
                <a:ea typeface="ＭＳ Ｐゴシック" pitchFamily="-108" charset="-128"/>
                <a:cs typeface="ＭＳ Ｐゴシック" pitchFamily="-108" charset="-128"/>
              </a:rPr>
              <a:t>The obsessive component consists of thoughts, images or impulses that recur or persist despite a person’s efforts to suppress them.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OCD Brains</a:t>
            </a:r>
            <a:endParaRPr lang="en-US" dirty="0"/>
          </a:p>
        </p:txBody>
      </p:sp>
      <p:pic>
        <p:nvPicPr>
          <p:cNvPr id="4" name="Picture 4"/>
          <p:cNvPicPr>
            <a:picLocks noGrp="1" noChangeAspect="1"/>
          </p:cNvPicPr>
          <p:nvPr>
            <p:ph idx="1"/>
          </p:nvPr>
        </p:nvPicPr>
        <p:blipFill>
          <a:blip r:embed="rId2"/>
          <a:srcRect t="2293" r="66530" b="6879"/>
          <a:stretch>
            <a:fillRect/>
          </a:stretch>
        </p:blipFill>
        <p:spPr bwMode="auto">
          <a:xfrm>
            <a:off x="457200" y="2052388"/>
            <a:ext cx="2069827" cy="3621587"/>
          </a:xfrm>
          <a:prstGeom prst="rect">
            <a:avLst/>
          </a:prstGeom>
          <a:noFill/>
          <a:ln w="31750">
            <a:solidFill>
              <a:schemeClr val="accent3">
                <a:lumMod val="75000"/>
              </a:schemeClr>
            </a:solid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085" y="2052388"/>
            <a:ext cx="2014898" cy="362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13" y="2412206"/>
            <a:ext cx="3913187"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177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4300">
                <a:ea typeface="ＭＳ Ｐゴシック" pitchFamily="-108" charset="-128"/>
                <a:cs typeface="ＭＳ Ｐゴシック" pitchFamily="-108" charset="-128"/>
              </a:rPr>
              <a:t>Obsessive-Compulsive Disorder</a:t>
            </a:r>
          </a:p>
        </p:txBody>
      </p:sp>
      <p:sp>
        <p:nvSpPr>
          <p:cNvPr id="71683" name="Rectangle 3"/>
          <p:cNvSpPr>
            <a:spLocks noGrp="1" noChangeArrowheads="1"/>
          </p:cNvSpPr>
          <p:nvPr>
            <p:ph idx="1"/>
          </p:nvPr>
        </p:nvSpPr>
        <p:spPr>
          <a:xfrm>
            <a:off x="609600" y="1191492"/>
            <a:ext cx="7878763" cy="5047384"/>
          </a:xfrm>
        </p:spPr>
        <p:txBody>
          <a:bodyPr/>
          <a:lstStyle/>
          <a:p>
            <a:pPr eaLnBrk="1" hangingPunct="1"/>
            <a:r>
              <a:rPr lang="en-US" dirty="0">
                <a:ea typeface="ＭＳ Ｐゴシック" pitchFamily="-108" charset="-128"/>
                <a:cs typeface="ＭＳ Ｐゴシック" pitchFamily="-108" charset="-128"/>
              </a:rPr>
              <a:t>The compulsive component are repetitive, purposeful acts performed according to certain private “rules,” in response to an obsession.</a:t>
            </a:r>
          </a:p>
          <a:p>
            <a:pPr algn="ctr" eaLnBrk="1" hangingPunct="1">
              <a:buFontTx/>
              <a:buNone/>
            </a:pPr>
            <a:endParaRPr lang="en-US" dirty="0">
              <a:ea typeface="ＭＳ Ｐゴシック" pitchFamily="-108" charset="-128"/>
              <a:cs typeface="ＭＳ Ｐゴシック" pitchFamily="-108" charset="-128"/>
            </a:endParaRPr>
          </a:p>
        </p:txBody>
      </p:sp>
      <p:pic>
        <p:nvPicPr>
          <p:cNvPr id="3074" name="Picture 2" descr="http://soundsmartabout.com/wp-content/uploads/2012/08/ocdcycle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29" y="2964632"/>
            <a:ext cx="4837380" cy="3754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274637"/>
            <a:ext cx="8409709" cy="3369107"/>
          </a:xfrm>
        </p:spPr>
        <p:txBody>
          <a:bodyPr>
            <a:normAutofit fontScale="90000"/>
          </a:bodyPr>
          <a:lstStyle/>
          <a:p>
            <a:r>
              <a:rPr lang="en-US" dirty="0" smtClean="0"/>
              <a:t/>
            </a:r>
            <a:br>
              <a:rPr lang="en-US" dirty="0" smtClean="0"/>
            </a:br>
            <a:r>
              <a:rPr lang="en-US" sz="5300" dirty="0" smtClean="0"/>
              <a:t>Obsessive Compulsive Disorder</a:t>
            </a:r>
            <a:br>
              <a:rPr lang="en-US" sz="5300" dirty="0" smtClean="0"/>
            </a:br>
            <a:r>
              <a:rPr lang="en-US" dirty="0" smtClean="0"/>
              <a:t/>
            </a:r>
            <a:br>
              <a:rPr lang="en-US" dirty="0" smtClean="0"/>
            </a:br>
            <a:r>
              <a:rPr lang="en-US" dirty="0" smtClean="0"/>
              <a:t>Many characters </a:t>
            </a:r>
            <a:r>
              <a:rPr lang="en-US" dirty="0"/>
              <a:t>on TV and in movies have OCD: Jack Nicolson in As Good As It Gets; Monica  on Friends; Monk </a:t>
            </a:r>
            <a:br>
              <a:rPr lang="en-US" dirty="0"/>
            </a:br>
            <a:r>
              <a:rPr lang="en-US" dirty="0"/>
              <a:t>Others?</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1" y="3760822"/>
            <a:ext cx="1920406" cy="26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rcRect/>
          <a:stretch>
            <a:fillRect/>
          </a:stretch>
        </p:blipFill>
        <p:spPr bwMode="auto">
          <a:xfrm>
            <a:off x="6594763" y="3979108"/>
            <a:ext cx="1619250" cy="2397125"/>
          </a:xfrm>
          <a:prstGeom prst="rect">
            <a:avLst/>
          </a:prstGeom>
          <a:noFill/>
          <a:ln w="34925">
            <a:solidFill>
              <a:srgbClr val="FFFF00"/>
            </a:solidFill>
            <a:round/>
            <a:headEnd/>
            <a:tailEnd/>
          </a:ln>
        </p:spPr>
      </p:pic>
    </p:spTree>
    <p:extLst>
      <p:ext uri="{BB962C8B-B14F-4D97-AF65-F5344CB8AC3E}">
        <p14:creationId xmlns:p14="http://schemas.microsoft.com/office/powerpoint/2010/main" val="1726454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4300">
                <a:ea typeface="ＭＳ Ｐゴシック" pitchFamily="-108" charset="-128"/>
                <a:cs typeface="ＭＳ Ｐゴシック" pitchFamily="-108" charset="-128"/>
              </a:rPr>
              <a:t>Obsessive-Compulsive Disorder</a:t>
            </a:r>
          </a:p>
        </p:txBody>
      </p:sp>
      <p:sp>
        <p:nvSpPr>
          <p:cNvPr id="72707" name="Rectangle 3"/>
          <p:cNvSpPr>
            <a:spLocks noGrp="1" noChangeArrowheads="1"/>
          </p:cNvSpPr>
          <p:nvPr>
            <p:ph idx="1"/>
          </p:nvPr>
        </p:nvSpPr>
        <p:spPr>
          <a:xfrm>
            <a:off x="503238" y="1600200"/>
            <a:ext cx="7878762" cy="4638675"/>
          </a:xfrm>
        </p:spPr>
        <p:txBody>
          <a:bodyPr/>
          <a:lstStyle/>
          <a:p>
            <a:pPr eaLnBrk="1" hangingPunct="1">
              <a:lnSpc>
                <a:spcPct val="70000"/>
              </a:lnSpc>
            </a:pPr>
            <a:r>
              <a:rPr lang="en-US" sz="2600" dirty="0">
                <a:ea typeface="ＭＳ Ｐゴシック" pitchFamily="-108" charset="-128"/>
                <a:cs typeface="ＭＳ Ｐゴシック" pitchFamily="-108" charset="-128"/>
              </a:rPr>
              <a:t>When they are calm, people with obsessive-compulsive disorder view their compulsions as senseless. However, when anxiety arises, they cannot resist performing the compulsive behavior rituals to relieve tension.</a:t>
            </a:r>
          </a:p>
          <a:p>
            <a:pPr lvl="1" eaLnBrk="1" hangingPunct="1">
              <a:lnSpc>
                <a:spcPct val="70000"/>
              </a:lnSpc>
            </a:pPr>
            <a:endParaRPr lang="en-US" dirty="0"/>
          </a:p>
          <a:p>
            <a:pPr lvl="1" eaLnBrk="1" hangingPunct="1">
              <a:lnSpc>
                <a:spcPct val="70000"/>
              </a:lnSpc>
            </a:pPr>
            <a:r>
              <a:rPr lang="en-US" dirty="0"/>
              <a:t>OCD has a tendency to run in families</a:t>
            </a:r>
          </a:p>
          <a:p>
            <a:pPr lvl="2" eaLnBrk="1" hangingPunct="1">
              <a:lnSpc>
                <a:spcPct val="70000"/>
              </a:lnSpc>
            </a:pPr>
            <a:r>
              <a:rPr lang="en-US" dirty="0">
                <a:ea typeface="ＭＳ Ｐゴシック" pitchFamily="-108" charset="-128"/>
              </a:rPr>
              <a:t>A clear genetic connection</a:t>
            </a:r>
          </a:p>
          <a:p>
            <a:pPr lvl="1" eaLnBrk="1" hangingPunct="1">
              <a:lnSpc>
                <a:spcPct val="70000"/>
              </a:lnSpc>
            </a:pPr>
            <a:endParaRPr lang="en-US" dirty="0" smtClean="0"/>
          </a:p>
          <a:p>
            <a:pPr lvl="1" eaLnBrk="1" hangingPunct="1">
              <a:lnSpc>
                <a:spcPct val="70000"/>
              </a:lnSpc>
            </a:pPr>
            <a:endParaRPr lang="en-US" dirty="0"/>
          </a:p>
          <a:p>
            <a:pPr lvl="1" eaLnBrk="1" hangingPunct="1">
              <a:lnSpc>
                <a:spcPct val="70000"/>
              </a:lnSpc>
            </a:pPr>
            <a:endParaRPr lang="en-US" dirty="0"/>
          </a:p>
          <a:p>
            <a:pPr lvl="1" eaLnBrk="1" hangingPunct="1">
              <a:lnSpc>
                <a:spcPct val="70000"/>
              </a:lnSpc>
            </a:pPr>
            <a:r>
              <a:rPr lang="en-US" dirty="0"/>
              <a:t>Environment seems to play a factor </a:t>
            </a:r>
          </a:p>
          <a:p>
            <a:pPr lvl="2" eaLnBrk="1" hangingPunct="1">
              <a:lnSpc>
                <a:spcPct val="70000"/>
              </a:lnSpc>
            </a:pPr>
            <a:r>
              <a:rPr lang="en-US" dirty="0">
                <a:ea typeface="ＭＳ Ｐゴシック" pitchFamily="-108" charset="-128"/>
              </a:rPr>
              <a:t>Behavioral therapy helps many OCD sufferers</a:t>
            </a:r>
          </a:p>
        </p:txBody>
      </p:sp>
      <p:pic>
        <p:nvPicPr>
          <p:cNvPr id="72708" name="Picture 4"/>
          <p:cNvPicPr>
            <a:picLocks noChangeAspect="1"/>
          </p:cNvPicPr>
          <p:nvPr/>
        </p:nvPicPr>
        <p:blipFill>
          <a:blip r:embed="rId2"/>
          <a:srcRect/>
          <a:stretch>
            <a:fillRect/>
          </a:stretch>
        </p:blipFill>
        <p:spPr bwMode="auto">
          <a:xfrm>
            <a:off x="6830290" y="3269673"/>
            <a:ext cx="2161309" cy="2161309"/>
          </a:xfrm>
          <a:prstGeom prst="rect">
            <a:avLst/>
          </a:prstGeom>
          <a:noFill/>
          <a:ln w="28575">
            <a:solidFill>
              <a:srgbClr val="7030A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0600" y="1600200"/>
            <a:ext cx="4114800" cy="4876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467"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Anxiety Disorders</a:t>
            </a:r>
          </a:p>
        </p:txBody>
      </p:sp>
      <p:sp>
        <p:nvSpPr>
          <p:cNvPr id="62468" name="Rectangle 3"/>
          <p:cNvSpPr>
            <a:spLocks noGrp="1" noChangeArrowheads="1"/>
          </p:cNvSpPr>
          <p:nvPr>
            <p:ph idx="1"/>
          </p:nvPr>
        </p:nvSpPr>
        <p:spPr>
          <a:xfrm>
            <a:off x="304800" y="1600200"/>
            <a:ext cx="4333875" cy="5029200"/>
          </a:xfrm>
        </p:spPr>
        <p:txBody>
          <a:bodyPr>
            <a:normAutofit fontScale="92500" lnSpcReduction="20000"/>
          </a:bodyPr>
          <a:lstStyle/>
          <a:p>
            <a:pPr eaLnBrk="1" hangingPunct="1"/>
            <a:r>
              <a:rPr lang="en-US">
                <a:ea typeface="ＭＳ Ｐゴシック" pitchFamily="-108" charset="-128"/>
                <a:cs typeface="ＭＳ Ｐゴシック" pitchFamily="-108" charset="-128"/>
              </a:rPr>
              <a:t>Everyone has experienced some level of anxiety in their life. For some people, a spider, or a tall ladder are enough to send chills down the spine.</a:t>
            </a:r>
          </a:p>
          <a:p>
            <a:pPr eaLnBrk="1" hangingPunct="1"/>
            <a:r>
              <a:rPr lang="en-US">
                <a:ea typeface="ＭＳ Ｐゴシック" pitchFamily="-108" charset="-128"/>
                <a:cs typeface="ＭＳ Ｐゴシック" pitchFamily="-108" charset="-128"/>
              </a:rPr>
              <a:t>Psychopathology anxiety is far more sever than the anxiety associated with normal life challenges.</a:t>
            </a:r>
          </a:p>
        </p:txBody>
      </p:sp>
      <p:pic>
        <p:nvPicPr>
          <p:cNvPr id="62469" name="Picture 3"/>
          <p:cNvPicPr>
            <a:picLocks noChangeAspect="1"/>
          </p:cNvPicPr>
          <p:nvPr/>
        </p:nvPicPr>
        <p:blipFill>
          <a:blip r:embed="rId2"/>
          <a:srcRect/>
          <a:stretch>
            <a:fillRect/>
          </a:stretch>
        </p:blipFill>
        <p:spPr bwMode="auto">
          <a:xfrm>
            <a:off x="4822825" y="1600200"/>
            <a:ext cx="40925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Somatoform Disorders</a:t>
            </a:r>
          </a:p>
        </p:txBody>
      </p:sp>
      <p:sp>
        <p:nvSpPr>
          <p:cNvPr id="73731" name="Rectangle 3"/>
          <p:cNvSpPr>
            <a:spLocks noGrp="1" noChangeArrowheads="1"/>
          </p:cNvSpPr>
          <p:nvPr>
            <p:ph idx="1"/>
          </p:nvPr>
        </p:nvSpPr>
        <p:spPr/>
        <p:txBody>
          <a:bodyPr/>
          <a:lstStyle/>
          <a:p>
            <a:pPr eaLnBrk="1" hangingPunct="1">
              <a:lnSpc>
                <a:spcPct val="70000"/>
              </a:lnSpc>
            </a:pPr>
            <a:r>
              <a:rPr lang="en-US" sz="2600" b="1">
                <a:ea typeface="ＭＳ Ｐゴシック" pitchFamily="-108" charset="-128"/>
                <a:cs typeface="ＭＳ Ｐゴシック" pitchFamily="-108" charset="-128"/>
              </a:rPr>
              <a:t>Somatoform disorders</a:t>
            </a:r>
            <a:r>
              <a:rPr lang="en-US" sz="2600">
                <a:ea typeface="ＭＳ Ｐゴシック" pitchFamily="-108" charset="-128"/>
                <a:cs typeface="ＭＳ Ｐゴシック" pitchFamily="-108" charset="-128"/>
              </a:rPr>
              <a:t> are psychological problems appearing in the form of bodily symptoms or physical complaints such as weakness or excessive worry about disease.</a:t>
            </a:r>
          </a:p>
          <a:p>
            <a:pPr lvl="1" eaLnBrk="1" hangingPunct="1">
              <a:lnSpc>
                <a:spcPct val="70000"/>
              </a:lnSpc>
            </a:pPr>
            <a:r>
              <a:rPr lang="en-US" b="1" u="sng"/>
              <a:t>Conversion Disorder:</a:t>
            </a:r>
            <a:r>
              <a:rPr lang="en-US"/>
              <a:t> A disorder marked by paralysis, weakness or loss of sensation but with no discernable physical cause.</a:t>
            </a:r>
          </a:p>
          <a:p>
            <a:pPr lvl="1" eaLnBrk="1" hangingPunct="1">
              <a:lnSpc>
                <a:spcPct val="70000"/>
              </a:lnSpc>
            </a:pPr>
            <a:endParaRPr lang="en-US" b="1" u="sng"/>
          </a:p>
          <a:p>
            <a:pPr lvl="1" eaLnBrk="1" hangingPunct="1">
              <a:lnSpc>
                <a:spcPct val="70000"/>
              </a:lnSpc>
            </a:pPr>
            <a:r>
              <a:rPr lang="en-US" b="1" u="sng"/>
              <a:t>Hypochondriasis:</a:t>
            </a:r>
            <a:r>
              <a:rPr lang="en-US"/>
              <a:t> A disorder involving excessive worry about health and disease.</a:t>
            </a:r>
          </a:p>
        </p:txBody>
      </p:sp>
      <p:pic>
        <p:nvPicPr>
          <p:cNvPr id="73732" name="Picture 3"/>
          <p:cNvPicPr>
            <a:picLocks noChangeAspect="1"/>
          </p:cNvPicPr>
          <p:nvPr/>
        </p:nvPicPr>
        <p:blipFill>
          <a:blip r:embed="rId2"/>
          <a:srcRect/>
          <a:stretch>
            <a:fillRect/>
          </a:stretch>
        </p:blipFill>
        <p:spPr bwMode="auto">
          <a:xfrm>
            <a:off x="5320143" y="4877516"/>
            <a:ext cx="2985655" cy="1980484"/>
          </a:xfrm>
          <a:prstGeom prst="rect">
            <a:avLst/>
          </a:prstGeom>
          <a:noFill/>
          <a:ln w="28575">
            <a:solidFill>
              <a:srgbClr val="FFFF00"/>
            </a:solidFill>
            <a:miter lim="800000"/>
            <a:headEnd/>
            <a:tailEnd/>
          </a:ln>
        </p:spPr>
      </p:pic>
      <p:sp>
        <p:nvSpPr>
          <p:cNvPr id="73733" name="TextBox 4"/>
          <p:cNvSpPr txBox="1">
            <a:spLocks noChangeArrowheads="1"/>
          </p:cNvSpPr>
          <p:nvPr/>
        </p:nvSpPr>
        <p:spPr bwMode="auto">
          <a:xfrm>
            <a:off x="457200" y="6019800"/>
            <a:ext cx="5486400" cy="369888"/>
          </a:xfrm>
          <a:prstGeom prst="rect">
            <a:avLst/>
          </a:prstGeom>
          <a:noFill/>
          <a:ln w="9525">
            <a:noFill/>
            <a:miter lim="800000"/>
            <a:headEnd/>
            <a:tailEnd/>
          </a:ln>
        </p:spPr>
        <p:txBody>
          <a:bodyPr>
            <a:prstTxWarp prst="textNoShape">
              <a:avLst/>
            </a:prstTxWarp>
            <a:spAutoFit/>
          </a:bodyPr>
          <a:lstStyle/>
          <a:p>
            <a:r>
              <a:rPr lang="en-US"/>
              <a:t>How a hypochondriac might see himself</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c15f02"/>
          <p:cNvPicPr>
            <a:picLocks noGrp="1" noChangeAspect="1" noChangeArrowheads="1"/>
          </p:cNvPicPr>
          <p:nvPr>
            <p:ph idx="4294967295"/>
          </p:nvPr>
        </p:nvPicPr>
        <p:blipFill>
          <a:blip r:embed="rId2"/>
          <a:srcRect/>
          <a:stretch>
            <a:fillRect/>
          </a:stretch>
        </p:blipFill>
        <p:spPr>
          <a:xfrm>
            <a:off x="3810000" y="1598613"/>
            <a:ext cx="5105400" cy="4725987"/>
          </a:xfrm>
          <a:noFill/>
          <a:ln w="12700">
            <a:solidFill>
              <a:srgbClr val="000000"/>
            </a:solidFill>
          </a:ln>
        </p:spPr>
      </p:pic>
      <p:sp>
        <p:nvSpPr>
          <p:cNvPr id="74755" name="Rectangle 7"/>
          <p:cNvSpPr>
            <a:spLocks noGrp="1" noChangeArrowheads="1"/>
          </p:cNvSpPr>
          <p:nvPr>
            <p:ph type="title"/>
          </p:nvPr>
        </p:nvSpPr>
        <p:spPr>
          <a:xfrm>
            <a:off x="457200" y="0"/>
            <a:ext cx="8229600" cy="914400"/>
          </a:xfrm>
        </p:spPr>
        <p:txBody>
          <a:bodyPr/>
          <a:lstStyle/>
          <a:p>
            <a:r>
              <a:rPr lang="en-US">
                <a:ea typeface="ＭＳ Ｐゴシック" pitchFamily="-108" charset="-128"/>
                <a:cs typeface="ＭＳ Ｐゴシック" pitchFamily="-108" charset="-128"/>
              </a:rPr>
              <a:t>Glove Anesthesia</a:t>
            </a:r>
          </a:p>
        </p:txBody>
      </p:sp>
      <p:sp>
        <p:nvSpPr>
          <p:cNvPr id="74756" name="Text Box 8"/>
          <p:cNvSpPr txBox="1">
            <a:spLocks noChangeArrowheads="1"/>
          </p:cNvSpPr>
          <p:nvPr/>
        </p:nvSpPr>
        <p:spPr bwMode="auto">
          <a:xfrm>
            <a:off x="288925" y="2160588"/>
            <a:ext cx="3216275" cy="3478212"/>
          </a:xfrm>
          <a:prstGeom prst="rect">
            <a:avLst/>
          </a:prstGeom>
          <a:noFill/>
          <a:ln w="9525">
            <a:noFill/>
            <a:miter lim="800000"/>
            <a:headEnd/>
            <a:tailEnd/>
          </a:ln>
        </p:spPr>
        <p:txBody>
          <a:bodyPr>
            <a:prstTxWarp prst="textNoShape">
              <a:avLst/>
            </a:prstTxWarp>
            <a:spAutoFit/>
          </a:bodyPr>
          <a:lstStyle/>
          <a:p>
            <a:pPr>
              <a:buFont typeface="Arial" pitchFamily="-108" charset="0"/>
              <a:buChar char="•"/>
            </a:pPr>
            <a:r>
              <a:rPr lang="en-US" sz="2200" b="0"/>
              <a:t>A conversion disorder in which a person can’t feel their hand (B). </a:t>
            </a:r>
          </a:p>
          <a:p>
            <a:pPr>
              <a:buFont typeface="Arial" pitchFamily="-108" charset="0"/>
              <a:buChar char="•"/>
            </a:pPr>
            <a:endParaRPr lang="en-US" sz="2200" b="0"/>
          </a:p>
          <a:p>
            <a:pPr>
              <a:buFont typeface="Arial" pitchFamily="-108" charset="0"/>
              <a:buChar char="•"/>
            </a:pPr>
            <a:r>
              <a:rPr lang="en-US" sz="2200" b="0"/>
              <a:t>Neurologically this is impossible because the sensory nerves of the hand and arm are organized as shown in (A) rather than (B). </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Dissociative Disorders</a:t>
            </a:r>
          </a:p>
        </p:txBody>
      </p:sp>
      <p:sp>
        <p:nvSpPr>
          <p:cNvPr id="75779" name="Rectangle 3"/>
          <p:cNvSpPr>
            <a:spLocks noGrp="1" noChangeArrowheads="1"/>
          </p:cNvSpPr>
          <p:nvPr>
            <p:ph idx="1"/>
          </p:nvPr>
        </p:nvSpPr>
        <p:spPr/>
        <p:txBody>
          <a:bodyPr/>
          <a:lstStyle/>
          <a:p>
            <a:pPr eaLnBrk="1" hangingPunct="1">
              <a:lnSpc>
                <a:spcPct val="90000"/>
              </a:lnSpc>
            </a:pPr>
            <a:r>
              <a:rPr lang="en-US" b="1" dirty="0">
                <a:ea typeface="ＭＳ Ｐゴシック" pitchFamily="-108" charset="-128"/>
                <a:cs typeface="ＭＳ Ｐゴシック" pitchFamily="-108" charset="-128"/>
              </a:rPr>
              <a:t>Dissociative disorders</a:t>
            </a:r>
            <a:r>
              <a:rPr lang="en-US" dirty="0">
                <a:ea typeface="ＭＳ Ｐゴシック" pitchFamily="-108" charset="-128"/>
                <a:cs typeface="ＭＳ Ｐゴシック" pitchFamily="-108" charset="-128"/>
              </a:rPr>
              <a:t> are a group of pathologies involving the “fragmentation” of the personality, in which some parts of the personality have become detached from other parts</a:t>
            </a:r>
            <a:r>
              <a:rPr lang="en-US" dirty="0" smtClean="0">
                <a:ea typeface="ＭＳ Ｐゴシック" pitchFamily="-108" charset="-128"/>
                <a:cs typeface="ＭＳ Ｐゴシック" pitchFamily="-108" charset="-128"/>
              </a:rPr>
              <a:t>.</a:t>
            </a:r>
          </a:p>
          <a:p>
            <a:pPr eaLnBrk="1" hangingPunct="1">
              <a:lnSpc>
                <a:spcPct val="90000"/>
              </a:lnSpc>
            </a:pPr>
            <a:endParaRPr lang="en-US" dirty="0">
              <a:ea typeface="ＭＳ Ｐゴシック" pitchFamily="-108" charset="-128"/>
              <a:cs typeface="ＭＳ Ｐゴシック" pitchFamily="-108"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126" y="3677315"/>
            <a:ext cx="3002973" cy="27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Dissociative Disorders</a:t>
            </a:r>
            <a:endParaRPr lang="en-US" dirty="0"/>
          </a:p>
        </p:txBody>
      </p:sp>
      <p:sp>
        <p:nvSpPr>
          <p:cNvPr id="3" name="Content Placeholder 2"/>
          <p:cNvSpPr>
            <a:spLocks noGrp="1"/>
          </p:cNvSpPr>
          <p:nvPr>
            <p:ph idx="1"/>
          </p:nvPr>
        </p:nvSpPr>
        <p:spPr>
          <a:xfrm>
            <a:off x="221673" y="1600200"/>
            <a:ext cx="8465127" cy="5133109"/>
          </a:xfrm>
        </p:spPr>
        <p:txBody>
          <a:bodyPr/>
          <a:lstStyle/>
          <a:p>
            <a:pPr lvl="0">
              <a:lnSpc>
                <a:spcPct val="90000"/>
              </a:lnSpc>
            </a:pPr>
            <a:r>
              <a:rPr lang="en-US" b="1" u="sng" dirty="0">
                <a:solidFill>
                  <a:prstClr val="black"/>
                </a:solidFill>
                <a:ea typeface="ＭＳ Ｐゴシック" pitchFamily="-108" charset="-128"/>
                <a:cs typeface="ＭＳ Ｐゴシック" pitchFamily="-108" charset="-128"/>
              </a:rPr>
              <a:t>Dissociative Amnesia:</a:t>
            </a:r>
            <a:r>
              <a:rPr lang="en-US" dirty="0">
                <a:solidFill>
                  <a:prstClr val="black"/>
                </a:solidFill>
                <a:ea typeface="ＭＳ Ｐゴシック" pitchFamily="-108" charset="-128"/>
                <a:cs typeface="ＭＳ Ｐゴシック" pitchFamily="-108" charset="-128"/>
              </a:rPr>
              <a:t> A psychologically induced loss of memory for personal information, like one’s identity.</a:t>
            </a:r>
          </a:p>
          <a:p>
            <a:pPr lvl="2">
              <a:lnSpc>
                <a:spcPct val="90000"/>
              </a:lnSpc>
            </a:pPr>
            <a:r>
              <a:rPr lang="en-US" sz="2200" dirty="0">
                <a:solidFill>
                  <a:prstClr val="black"/>
                </a:solidFill>
                <a:ea typeface="ＭＳ Ｐゴシック" pitchFamily="-108" charset="-128"/>
              </a:rPr>
              <a:t>Usually the result of a stressful situation, it is often associated with Post Traumatic Stress Disorder (PTSD).</a:t>
            </a:r>
          </a:p>
          <a:p>
            <a:endParaRPr lang="en-US" dirty="0"/>
          </a:p>
        </p:txBody>
      </p:sp>
      <p:pic>
        <p:nvPicPr>
          <p:cNvPr id="4" name="Picture 9" descr="http://www.nyc-architecture.com/GON/gon001-Twin_Towers_Explode.jpg"/>
          <p:cNvPicPr>
            <a:picLocks noChangeAspect="1" noChangeArrowheads="1"/>
          </p:cNvPicPr>
          <p:nvPr/>
        </p:nvPicPr>
        <p:blipFill>
          <a:blip r:embed="rId2"/>
          <a:srcRect r="2950" b="13881"/>
          <a:stretch>
            <a:fillRect/>
          </a:stretch>
        </p:blipFill>
        <p:spPr bwMode="auto">
          <a:xfrm>
            <a:off x="685800" y="4748213"/>
            <a:ext cx="2312988" cy="1576387"/>
          </a:xfrm>
          <a:prstGeom prst="rect">
            <a:avLst/>
          </a:prstGeom>
          <a:noFill/>
          <a:ln w="28575">
            <a:solidFill>
              <a:schemeClr val="accent1">
                <a:lumMod val="60000"/>
                <a:lumOff val="40000"/>
              </a:schemeClr>
            </a:solidFill>
          </a:ln>
        </p:spPr>
      </p:pic>
      <p:pic>
        <p:nvPicPr>
          <p:cNvPr id="5" name="Picture 7" descr="http://www.streetsblog.org/wp-content/uploads/2007/09_24/32813754.jpg"/>
          <p:cNvPicPr>
            <a:picLocks noChangeAspect="1" noChangeArrowheads="1"/>
          </p:cNvPicPr>
          <p:nvPr/>
        </p:nvPicPr>
        <p:blipFill>
          <a:blip r:embed="rId3"/>
          <a:srcRect/>
          <a:stretch>
            <a:fillRect/>
          </a:stretch>
        </p:blipFill>
        <p:spPr bwMode="auto">
          <a:xfrm>
            <a:off x="3459163" y="4757738"/>
            <a:ext cx="2332037" cy="1566862"/>
          </a:xfrm>
          <a:prstGeom prst="rect">
            <a:avLst/>
          </a:prstGeom>
          <a:noFill/>
          <a:ln w="28575">
            <a:solidFill>
              <a:schemeClr val="accent1">
                <a:lumMod val="60000"/>
                <a:lumOff val="40000"/>
              </a:schemeClr>
            </a:solidFill>
          </a:ln>
        </p:spPr>
      </p:pic>
      <p:pic>
        <p:nvPicPr>
          <p:cNvPr id="6" name="Picture 5" descr="http://www.uaprogressiveaction.com/files/u1/ptsd.jpg"/>
          <p:cNvPicPr>
            <a:picLocks noChangeAspect="1" noChangeArrowheads="1"/>
          </p:cNvPicPr>
          <p:nvPr/>
        </p:nvPicPr>
        <p:blipFill>
          <a:blip r:embed="rId4"/>
          <a:srcRect/>
          <a:stretch>
            <a:fillRect/>
          </a:stretch>
        </p:blipFill>
        <p:spPr bwMode="auto">
          <a:xfrm>
            <a:off x="6438900" y="4724400"/>
            <a:ext cx="2095500" cy="1600200"/>
          </a:xfrm>
          <a:prstGeom prst="rect">
            <a:avLst/>
          </a:prstGeom>
          <a:noFill/>
          <a:ln w="28575">
            <a:solidFill>
              <a:schemeClr val="accent1">
                <a:lumMod val="60000"/>
                <a:lumOff val="40000"/>
              </a:schemeClr>
            </a:solidFill>
          </a:ln>
        </p:spPr>
      </p:pic>
    </p:spTree>
    <p:extLst>
      <p:ext uri="{BB962C8B-B14F-4D97-AF65-F5344CB8AC3E}">
        <p14:creationId xmlns:p14="http://schemas.microsoft.com/office/powerpoint/2010/main" val="4241322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68036" y="274638"/>
            <a:ext cx="8118764" cy="861435"/>
          </a:xfrm>
        </p:spPr>
        <p:txBody>
          <a:bodyPr/>
          <a:lstStyle/>
          <a:p>
            <a:r>
              <a:rPr lang="en-US">
                <a:ea typeface="ＭＳ Ｐゴシック" pitchFamily="-108" charset="-128"/>
                <a:cs typeface="ＭＳ Ｐゴシック" pitchFamily="-108" charset="-128"/>
              </a:rPr>
              <a:t>PTSD</a:t>
            </a:r>
          </a:p>
        </p:txBody>
      </p:sp>
      <p:sp>
        <p:nvSpPr>
          <p:cNvPr id="76803" name="Content Placeholder 2"/>
          <p:cNvSpPr>
            <a:spLocks noGrp="1"/>
          </p:cNvSpPr>
          <p:nvPr>
            <p:ph idx="1"/>
          </p:nvPr>
        </p:nvSpPr>
        <p:spPr/>
        <p:txBody>
          <a:bodyPr>
            <a:normAutofit fontScale="92500" lnSpcReduction="20000"/>
          </a:bodyPr>
          <a:lstStyle/>
          <a:p>
            <a:r>
              <a:rPr lang="en-US" dirty="0">
                <a:ea typeface="ＭＳ Ｐゴシック" pitchFamily="-108" charset="-128"/>
                <a:cs typeface="ＭＳ Ｐゴシック" pitchFamily="-108" charset="-128"/>
              </a:rPr>
              <a:t>Post Traumatic Stress Disorder dates back to 6 B.C. where reports of battlefield stress had an adverse affect on soldiers. </a:t>
            </a:r>
          </a:p>
          <a:p>
            <a:r>
              <a:rPr lang="en-US" dirty="0">
                <a:ea typeface="ＭＳ Ｐゴシック" pitchFamily="-108" charset="-128"/>
                <a:cs typeface="ＭＳ Ｐゴシック" pitchFamily="-108" charset="-128"/>
              </a:rPr>
              <a:t>In the past PTSD has been referred to as railway spine, shell shock, battle fatigue, traumatic war neurosis, or post-traumatic stress syndrome.</a:t>
            </a:r>
          </a:p>
          <a:p>
            <a:r>
              <a:rPr lang="en-US" dirty="0">
                <a:ea typeface="ＭＳ Ｐゴシック" pitchFamily="-108" charset="-128"/>
                <a:cs typeface="ＭＳ Ｐゴシック" pitchFamily="-108" charset="-128"/>
              </a:rPr>
              <a:t>Today treatment involves therapy and anti-anxiety drugs. During WWI treatment looked much different:</a:t>
            </a:r>
          </a:p>
          <a:p>
            <a:pPr lvl="2"/>
            <a:r>
              <a:rPr lang="en-US" dirty="0">
                <a:solidFill>
                  <a:srgbClr val="FF0000"/>
                </a:solidFill>
                <a:ea typeface="ＭＳ Ｐゴシック" pitchFamily="-108" charset="-128"/>
              </a:rPr>
              <a:t>Shell Shock/Shock Therapy</a:t>
            </a:r>
          </a:p>
          <a:p>
            <a:pPr lvl="2"/>
            <a:r>
              <a:rPr lang="en-US" dirty="0">
                <a:solidFill>
                  <a:srgbClr val="FF0000"/>
                </a:solidFill>
                <a:ea typeface="ＭＳ Ｐゴシック" pitchFamily="-108" charset="-128"/>
              </a:rPr>
              <a:t>New PTSD Therapy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a:t>
            </a:r>
            <a:endParaRPr lang="en-US" dirty="0"/>
          </a:p>
        </p:txBody>
      </p:sp>
      <p:sp>
        <p:nvSpPr>
          <p:cNvPr id="3" name="Content Placeholder 2"/>
          <p:cNvSpPr>
            <a:spLocks noGrp="1"/>
          </p:cNvSpPr>
          <p:nvPr>
            <p:ph idx="1"/>
          </p:nvPr>
        </p:nvSpPr>
        <p:spPr/>
        <p:txBody>
          <a:bodyPr/>
          <a:lstStyle/>
          <a:p>
            <a:r>
              <a:rPr lang="en-US" dirty="0" smtClean="0"/>
              <a:t>Listen to:</a:t>
            </a:r>
          </a:p>
          <a:p>
            <a:r>
              <a:rPr lang="en-US" dirty="0" smtClean="0"/>
              <a:t>1.NPR: “Ending Nightmares Caused by PTSD”</a:t>
            </a:r>
          </a:p>
          <a:p>
            <a:r>
              <a:rPr lang="en-US" dirty="0" smtClean="0"/>
              <a:t>2. NPR: “PTSD Isn’t </a:t>
            </a:r>
            <a:r>
              <a:rPr lang="en-US" dirty="0"/>
              <a:t>J</a:t>
            </a:r>
            <a:r>
              <a:rPr lang="en-US" dirty="0" smtClean="0"/>
              <a:t>ust a War </a:t>
            </a:r>
            <a:r>
              <a:rPr lang="en-US" dirty="0"/>
              <a:t>W</a:t>
            </a:r>
            <a:r>
              <a:rPr lang="en-US" dirty="0" smtClean="0"/>
              <a:t>ound; Teens Suffer Too”</a:t>
            </a:r>
          </a:p>
          <a:p>
            <a:endParaRPr lang="en-US" dirty="0"/>
          </a:p>
          <a:p>
            <a:r>
              <a:rPr lang="en-US" dirty="0" smtClean="0"/>
              <a:t>Apply vocabulary, answer questions, compare and contrast experiences</a:t>
            </a:r>
            <a:endParaRPr lang="en-US" dirty="0"/>
          </a:p>
        </p:txBody>
      </p:sp>
    </p:spTree>
    <p:extLst>
      <p:ext uri="{BB962C8B-B14F-4D97-AF65-F5344CB8AC3E}">
        <p14:creationId xmlns:p14="http://schemas.microsoft.com/office/powerpoint/2010/main" val="3282366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Dissociative Fugue</a:t>
            </a:r>
          </a:p>
        </p:txBody>
      </p:sp>
      <p:sp>
        <p:nvSpPr>
          <p:cNvPr id="77827" name="Rectangle 3"/>
          <p:cNvSpPr>
            <a:spLocks noGrp="1" noChangeArrowheads="1"/>
          </p:cNvSpPr>
          <p:nvPr>
            <p:ph idx="1"/>
          </p:nvPr>
        </p:nvSpPr>
        <p:spPr>
          <a:xfrm>
            <a:off x="2133600" y="2219325"/>
            <a:ext cx="6364288" cy="4638675"/>
          </a:xfrm>
        </p:spPr>
        <p:txBody>
          <a:bodyPr>
            <a:normAutofit fontScale="92500" lnSpcReduction="10000"/>
          </a:bodyPr>
          <a:lstStyle/>
          <a:p>
            <a:pPr eaLnBrk="1" hangingPunct="1">
              <a:lnSpc>
                <a:spcPct val="80000"/>
              </a:lnSpc>
            </a:pPr>
            <a:r>
              <a:rPr lang="en-US" b="1">
                <a:ea typeface="ＭＳ Ｐゴシック" pitchFamily="-108" charset="-128"/>
                <a:cs typeface="ＭＳ Ｐゴシック" pitchFamily="-108" charset="-128"/>
              </a:rPr>
              <a:t>Dissociative fugue</a:t>
            </a:r>
            <a:r>
              <a:rPr lang="en-US">
                <a:ea typeface="ＭＳ Ｐゴシック" pitchFamily="-108" charset="-128"/>
                <a:cs typeface="ＭＳ Ｐゴシック" pitchFamily="-108" charset="-128"/>
              </a:rPr>
              <a:t> is a combination of fugue, or “flight, and amnesia. Sufferers not only suffer from a lost sense of identity, they also flee their homes, jobs and families.</a:t>
            </a:r>
          </a:p>
          <a:p>
            <a:pPr eaLnBrk="1" hangingPunct="1">
              <a:lnSpc>
                <a:spcPct val="80000"/>
              </a:lnSpc>
            </a:pPr>
            <a:r>
              <a:rPr lang="en-US">
                <a:ea typeface="ＭＳ Ｐゴシック" pitchFamily="-108" charset="-128"/>
                <a:cs typeface="ＭＳ Ｐゴシック" pitchFamily="-108" charset="-128"/>
              </a:rPr>
              <a:t>While most episodes last only a few hours or days, it can last longer.</a:t>
            </a:r>
          </a:p>
          <a:p>
            <a:pPr eaLnBrk="1" hangingPunct="1">
              <a:lnSpc>
                <a:spcPct val="80000"/>
              </a:lnSpc>
            </a:pPr>
            <a:r>
              <a:rPr lang="en-US">
                <a:ea typeface="ＭＳ Ｐゴシック" pitchFamily="-108" charset="-128"/>
                <a:cs typeface="ＭＳ Ｐゴシック" pitchFamily="-108" charset="-128"/>
              </a:rPr>
              <a:t>Heavy use of alcohol may predispose a person to dissociative fugue. While this suggest that some brain impairment may be involved, no specific cause has been identified. </a:t>
            </a:r>
          </a:p>
          <a:p>
            <a:pPr eaLnBrk="1" hangingPunct="1">
              <a:lnSpc>
                <a:spcPct val="80000"/>
              </a:lnSpc>
            </a:pPr>
            <a:endParaRPr lang="en-US">
              <a:ea typeface="ＭＳ Ｐゴシック" pitchFamily="-108" charset="-128"/>
              <a:cs typeface="ＭＳ Ｐゴシック" pitchFamily="-108" charset="-128"/>
            </a:endParaRPr>
          </a:p>
        </p:txBody>
      </p:sp>
      <p:pic>
        <p:nvPicPr>
          <p:cNvPr id="77828" name="Picture 3"/>
          <p:cNvPicPr>
            <a:picLocks noChangeAspect="1"/>
          </p:cNvPicPr>
          <p:nvPr/>
        </p:nvPicPr>
        <p:blipFill>
          <a:blip r:embed="rId2"/>
          <a:srcRect/>
          <a:stretch>
            <a:fillRect/>
          </a:stretch>
        </p:blipFill>
        <p:spPr bwMode="auto">
          <a:xfrm>
            <a:off x="152400" y="2667000"/>
            <a:ext cx="182086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ea typeface="ＭＳ Ｐゴシック" pitchFamily="-108" charset="-128"/>
                <a:cs typeface="ＭＳ Ｐゴシック" pitchFamily="-108" charset="-128"/>
              </a:rPr>
              <a:t>Dissociative Fuge</a:t>
            </a:r>
          </a:p>
        </p:txBody>
      </p:sp>
      <p:sp>
        <p:nvSpPr>
          <p:cNvPr id="78851" name="Content Placeholder 2"/>
          <p:cNvSpPr>
            <a:spLocks noGrp="1"/>
          </p:cNvSpPr>
          <p:nvPr>
            <p:ph idx="1"/>
          </p:nvPr>
        </p:nvSpPr>
        <p:spPr/>
        <p:txBody>
          <a:bodyPr>
            <a:normAutofit fontScale="92500" lnSpcReduction="20000"/>
          </a:bodyPr>
          <a:lstStyle/>
          <a:p>
            <a:r>
              <a:rPr lang="en-US">
                <a:ea typeface="ＭＳ Ｐゴシック" pitchFamily="-108" charset="-128"/>
                <a:cs typeface="ＭＳ Ｐゴシック" pitchFamily="-108" charset="-128"/>
              </a:rPr>
              <a:t>The </a:t>
            </a:r>
            <a:r>
              <a:rPr lang="en-US" i="1">
                <a:ea typeface="ＭＳ Ｐゴシック" pitchFamily="-108" charset="-128"/>
                <a:cs typeface="ＭＳ Ｐゴシック" pitchFamily="-108" charset="-128"/>
              </a:rPr>
              <a:t>DSM-IV-TR</a:t>
            </a:r>
            <a:r>
              <a:rPr lang="en-US">
                <a:ea typeface="ＭＳ Ｐゴシック" pitchFamily="-108" charset="-128"/>
                <a:cs typeface="ＭＳ Ｐゴシック" pitchFamily="-108" charset="-128"/>
              </a:rPr>
              <a:t>lists four criteria for diagnosing dissociative fugue:</a:t>
            </a:r>
          </a:p>
          <a:p>
            <a:pPr lvl="1"/>
            <a:r>
              <a:rPr lang="en-US"/>
              <a:t>Unexplained/ unexpected travel from a person's usual place of living along with partial or complete amnesia. </a:t>
            </a:r>
          </a:p>
          <a:p>
            <a:pPr lvl="1"/>
            <a:r>
              <a:rPr lang="en-US"/>
              <a:t>Uncertainty and confusion about one's identity, or in rare instances, the adoption of a new identity. </a:t>
            </a:r>
          </a:p>
          <a:p>
            <a:pPr lvl="1"/>
            <a:r>
              <a:rPr lang="en-US"/>
              <a:t>The flight and amnesia that characterize the fugue are not related exclusively to DID, nor is it the result of substance abuse or a physical illness. </a:t>
            </a:r>
          </a:p>
          <a:p>
            <a:pPr lvl="1"/>
            <a:r>
              <a:rPr lang="en-US"/>
              <a:t>An episode must result in distress or impairment severe enough to interfere with the ability of the patient to function in social, work or home settings. </a:t>
            </a:r>
          </a:p>
          <a:p>
            <a:endParaRPr lang="en-US">
              <a:ea typeface="ＭＳ Ｐゴシック" pitchFamily="-108" charset="-128"/>
              <a:cs typeface="ＭＳ Ｐゴシック" pitchFamily="-108"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Depersonalization Disorder</a:t>
            </a:r>
          </a:p>
        </p:txBody>
      </p:sp>
      <p:sp>
        <p:nvSpPr>
          <p:cNvPr id="79875" name="Rectangle 3"/>
          <p:cNvSpPr>
            <a:spLocks noGrp="1" noChangeArrowheads="1"/>
          </p:cNvSpPr>
          <p:nvPr>
            <p:ph idx="1"/>
          </p:nvPr>
        </p:nvSpPr>
        <p:spPr/>
        <p:txBody>
          <a:bodyPr/>
          <a:lstStyle/>
          <a:p>
            <a:pPr eaLnBrk="1" hangingPunct="1">
              <a:lnSpc>
                <a:spcPct val="80000"/>
              </a:lnSpc>
            </a:pPr>
            <a:r>
              <a:rPr lang="en-US" b="1">
                <a:ea typeface="ＭＳ Ｐゴシック" pitchFamily="-108" charset="-128"/>
                <a:cs typeface="ＭＳ Ｐゴシック" pitchFamily="-108" charset="-128"/>
              </a:rPr>
              <a:t>Depersonalization disorder</a:t>
            </a:r>
            <a:r>
              <a:rPr lang="en-US">
                <a:ea typeface="ＭＳ Ｐゴシック" pitchFamily="-108" charset="-128"/>
                <a:cs typeface="ＭＳ Ｐゴシック" pitchFamily="-108" charset="-128"/>
              </a:rPr>
              <a:t> is an abnormality involving the sensation that mind and body have separated. </a:t>
            </a:r>
          </a:p>
          <a:p>
            <a:pPr eaLnBrk="1" hangingPunct="1">
              <a:lnSpc>
                <a:spcPct val="80000"/>
              </a:lnSpc>
            </a:pPr>
            <a:r>
              <a:rPr lang="en-US">
                <a:ea typeface="ＭＳ Ｐゴシック" pitchFamily="-108" charset="-128"/>
                <a:cs typeface="ＭＳ Ｐゴシック" pitchFamily="-108" charset="-128"/>
              </a:rPr>
              <a:t>Often times sufferers explain episodes as out of body experiences. </a:t>
            </a:r>
          </a:p>
          <a:p>
            <a:pPr eaLnBrk="1" hangingPunct="1">
              <a:lnSpc>
                <a:spcPct val="80000"/>
              </a:lnSpc>
            </a:pPr>
            <a:r>
              <a:rPr lang="en-US">
                <a:ea typeface="ＭＳ Ｐゴシック" pitchFamily="-108" charset="-128"/>
                <a:cs typeface="ＭＳ Ｐゴシック" pitchFamily="-108" charset="-128"/>
              </a:rPr>
              <a:t>Like all of the other dissociative disorders, depersonalization disorder occurs far more frequently following a prolonged period of stress or a traumatic event.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Dissociative Identity Disorder</a:t>
            </a:r>
          </a:p>
        </p:txBody>
      </p:sp>
      <p:sp>
        <p:nvSpPr>
          <p:cNvPr id="80899" name="Rectangle 3"/>
          <p:cNvSpPr>
            <a:spLocks noGrp="1" noChangeArrowheads="1"/>
          </p:cNvSpPr>
          <p:nvPr>
            <p:ph idx="1"/>
          </p:nvPr>
        </p:nvSpPr>
        <p:spPr>
          <a:xfrm>
            <a:off x="304800" y="1676400"/>
            <a:ext cx="4876800" cy="4724400"/>
          </a:xfrm>
        </p:spPr>
        <p:txBody>
          <a:bodyPr>
            <a:normAutofit fontScale="85000" lnSpcReduction="10000"/>
          </a:bodyPr>
          <a:lstStyle/>
          <a:p>
            <a:pPr eaLnBrk="1" hangingPunct="1">
              <a:lnSpc>
                <a:spcPct val="80000"/>
              </a:lnSpc>
            </a:pPr>
            <a:r>
              <a:rPr lang="en-US">
                <a:ea typeface="ＭＳ Ｐゴシック" pitchFamily="-108" charset="-128"/>
                <a:cs typeface="ＭＳ Ｐゴシック" pitchFamily="-108" charset="-128"/>
              </a:rPr>
              <a:t>Once called multiple personality disorder, </a:t>
            </a:r>
            <a:r>
              <a:rPr lang="en-US" b="1">
                <a:ea typeface="ＭＳ Ｐゴシック" pitchFamily="-108" charset="-128"/>
                <a:cs typeface="ＭＳ Ｐゴシック" pitchFamily="-108" charset="-128"/>
              </a:rPr>
              <a:t>dissociative identity</a:t>
            </a:r>
            <a:r>
              <a:rPr lang="en-US">
                <a:ea typeface="ＭＳ Ｐゴシック" pitchFamily="-108" charset="-128"/>
                <a:cs typeface="ＭＳ Ｐゴシック" pitchFamily="-108" charset="-128"/>
              </a:rPr>
              <a:t> disorder is a condition where an individual displays multiple identities or personalities.</a:t>
            </a:r>
          </a:p>
          <a:p>
            <a:pPr eaLnBrk="1" hangingPunct="1">
              <a:lnSpc>
                <a:spcPct val="80000"/>
              </a:lnSpc>
            </a:pPr>
            <a:r>
              <a:rPr lang="en-US">
                <a:ea typeface="ＭＳ Ｐゴシック" pitchFamily="-108" charset="-128"/>
                <a:cs typeface="ＭＳ Ｐゴシック" pitchFamily="-108" charset="-128"/>
              </a:rPr>
              <a:t>Experts say this disorder appears first in childhood and may be a defensive response to abusive situations or terrifying events.</a:t>
            </a:r>
          </a:p>
          <a:p>
            <a:pPr eaLnBrk="1" hangingPunct="1">
              <a:lnSpc>
                <a:spcPct val="80000"/>
              </a:lnSpc>
            </a:pPr>
            <a:r>
              <a:rPr lang="en-US">
                <a:ea typeface="ＭＳ Ｐゴシック" pitchFamily="-108" charset="-128"/>
                <a:cs typeface="ＭＳ Ｐゴシック" pitchFamily="-108" charset="-128"/>
              </a:rPr>
              <a:t>Most of the emerging personalities contrast in some significant way with the original self.</a:t>
            </a:r>
          </a:p>
        </p:txBody>
      </p:sp>
      <p:pic>
        <p:nvPicPr>
          <p:cNvPr id="80900" name="Picture 5"/>
          <p:cNvPicPr>
            <a:picLocks noChangeAspect="1"/>
          </p:cNvPicPr>
          <p:nvPr/>
        </p:nvPicPr>
        <p:blipFill>
          <a:blip r:embed="rId2"/>
          <a:srcRect l="12852" r="5753"/>
          <a:stretch>
            <a:fillRect/>
          </a:stretch>
        </p:blipFill>
        <p:spPr bwMode="auto">
          <a:xfrm>
            <a:off x="5334000" y="1944688"/>
            <a:ext cx="3565525" cy="3276600"/>
          </a:xfrm>
          <a:prstGeom prst="rect">
            <a:avLst/>
          </a:prstGeom>
          <a:noFill/>
          <a:ln w="9525">
            <a:noFill/>
            <a:miter lim="800000"/>
            <a:headEnd/>
            <a:tailEnd/>
          </a:ln>
        </p:spPr>
      </p:pic>
      <p:sp>
        <p:nvSpPr>
          <p:cNvPr id="80901" name="TextBox 6"/>
          <p:cNvSpPr txBox="1">
            <a:spLocks noChangeArrowheads="1"/>
          </p:cNvSpPr>
          <p:nvPr/>
        </p:nvSpPr>
        <p:spPr bwMode="auto">
          <a:xfrm>
            <a:off x="5486400" y="5297488"/>
            <a:ext cx="3276600" cy="646112"/>
          </a:xfrm>
          <a:prstGeom prst="rect">
            <a:avLst/>
          </a:prstGeom>
          <a:noFill/>
          <a:ln w="9525">
            <a:noFill/>
            <a:miter lim="800000"/>
            <a:headEnd/>
            <a:tailEnd/>
          </a:ln>
        </p:spPr>
        <p:txBody>
          <a:bodyPr>
            <a:prstTxWarp prst="textNoShape">
              <a:avLst/>
            </a:prstTxWarp>
            <a:spAutoFit/>
          </a:bodyPr>
          <a:lstStyle/>
          <a:p>
            <a:r>
              <a:rPr lang="en-US"/>
              <a:t>Fight Club is a movie about a character with sever DID.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z="4600">
                <a:ea typeface="ＭＳ Ｐゴシック" pitchFamily="-108" charset="-128"/>
                <a:cs typeface="ＭＳ Ｐゴシック" pitchFamily="-108" charset="-128"/>
              </a:rPr>
              <a:t>Prevalence of Mental Disorders</a:t>
            </a:r>
          </a:p>
        </p:txBody>
      </p:sp>
      <p:pic>
        <p:nvPicPr>
          <p:cNvPr id="63491" name="Picture 3"/>
          <p:cNvPicPr>
            <a:picLocks noChangeAspect="1"/>
          </p:cNvPicPr>
          <p:nvPr/>
        </p:nvPicPr>
        <p:blipFill>
          <a:blip r:embed="rId2"/>
          <a:srcRect r="2995"/>
          <a:stretch>
            <a:fillRect/>
          </a:stretch>
        </p:blipFill>
        <p:spPr bwMode="auto">
          <a:xfrm>
            <a:off x="685800" y="1600200"/>
            <a:ext cx="6477000" cy="4840288"/>
          </a:xfrm>
          <a:prstGeom prst="rect">
            <a:avLst/>
          </a:prstGeom>
          <a:noFill/>
          <a:ln w="9525">
            <a:noFill/>
            <a:miter lim="800000"/>
            <a:headEnd/>
            <a:tailEnd/>
          </a:ln>
        </p:spPr>
      </p:pic>
      <p:sp>
        <p:nvSpPr>
          <p:cNvPr id="5" name="6-Point Star 4"/>
          <p:cNvSpPr/>
          <p:nvPr/>
        </p:nvSpPr>
        <p:spPr>
          <a:xfrm>
            <a:off x="1676400" y="5486400"/>
            <a:ext cx="228600" cy="22860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6-Point Star 5"/>
          <p:cNvSpPr/>
          <p:nvPr/>
        </p:nvSpPr>
        <p:spPr>
          <a:xfrm>
            <a:off x="1752600" y="5181600"/>
            <a:ext cx="228600" cy="22860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6-Point Star 6"/>
          <p:cNvSpPr/>
          <p:nvPr/>
        </p:nvSpPr>
        <p:spPr>
          <a:xfrm>
            <a:off x="762000" y="4191000"/>
            <a:ext cx="228600" cy="22860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6-Point Star 7"/>
          <p:cNvSpPr/>
          <p:nvPr/>
        </p:nvSpPr>
        <p:spPr>
          <a:xfrm>
            <a:off x="1752600" y="3886200"/>
            <a:ext cx="228600" cy="22860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6-Point Star 8"/>
          <p:cNvSpPr/>
          <p:nvPr/>
        </p:nvSpPr>
        <p:spPr>
          <a:xfrm>
            <a:off x="7315200" y="4495800"/>
            <a:ext cx="228600" cy="22860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497" name="TextBox 9"/>
          <p:cNvSpPr txBox="1">
            <a:spLocks noChangeArrowheads="1"/>
          </p:cNvSpPr>
          <p:nvPr/>
        </p:nvSpPr>
        <p:spPr bwMode="auto">
          <a:xfrm>
            <a:off x="7543800" y="4419600"/>
            <a:ext cx="1600200" cy="646113"/>
          </a:xfrm>
          <a:prstGeom prst="rect">
            <a:avLst/>
          </a:prstGeom>
          <a:noFill/>
          <a:ln w="9525">
            <a:noFill/>
            <a:miter lim="800000"/>
            <a:headEnd/>
            <a:tailEnd/>
          </a:ln>
        </p:spPr>
        <p:txBody>
          <a:bodyPr>
            <a:prstTxWarp prst="textNoShape">
              <a:avLst/>
            </a:prstTxWarp>
            <a:spAutoFit/>
          </a:bodyPr>
          <a:lstStyle/>
          <a:p>
            <a:r>
              <a:rPr lang="en-US"/>
              <a:t>=Anxiety Disorder</a:t>
            </a:r>
          </a:p>
        </p:txBody>
      </p:sp>
      <p:sp>
        <p:nvSpPr>
          <p:cNvPr id="11" name="6-Point Star 10"/>
          <p:cNvSpPr/>
          <p:nvPr/>
        </p:nvSpPr>
        <p:spPr>
          <a:xfrm>
            <a:off x="533400" y="2667000"/>
            <a:ext cx="228600" cy="22860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6-Point Star 11"/>
          <p:cNvSpPr/>
          <p:nvPr/>
        </p:nvSpPr>
        <p:spPr>
          <a:xfrm>
            <a:off x="685800" y="4495800"/>
            <a:ext cx="228600" cy="228600"/>
          </a:xfrm>
          <a:prstGeom prst="star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Schizophrenia</a:t>
            </a:r>
          </a:p>
        </p:txBody>
      </p:sp>
      <p:sp>
        <p:nvSpPr>
          <p:cNvPr id="81923" name="Rectangle 3"/>
          <p:cNvSpPr>
            <a:spLocks noGrp="1" noChangeArrowheads="1"/>
          </p:cNvSpPr>
          <p:nvPr>
            <p:ph idx="1"/>
          </p:nvPr>
        </p:nvSpPr>
        <p:spPr/>
        <p:txBody>
          <a:bodyPr/>
          <a:lstStyle/>
          <a:p>
            <a:pPr eaLnBrk="1" hangingPunct="1"/>
            <a:r>
              <a:rPr lang="en-US">
                <a:ea typeface="ＭＳ Ｐゴシック" pitchFamily="-108" charset="-128"/>
                <a:cs typeface="ＭＳ Ｐゴシック" pitchFamily="-108" charset="-128"/>
              </a:rPr>
              <a:t>Schizophrenia is a psychological disorder involving distortions in thoughts, perceptions and/or emotions.</a:t>
            </a:r>
          </a:p>
          <a:p>
            <a:pPr lvl="1" eaLnBrk="1" hangingPunct="1"/>
            <a:r>
              <a:rPr lang="en-US"/>
              <a:t>This is the disorder people are referring to when they use terms like “madness,” “psychosis,” or “insanity.”</a:t>
            </a:r>
          </a:p>
          <a:p>
            <a:pPr eaLnBrk="1" hangingPunct="1"/>
            <a:endParaRPr lang="en-US">
              <a:ea typeface="ＭＳ Ｐゴシック" pitchFamily="-108" charset="-128"/>
              <a:cs typeface="ＭＳ Ｐゴシック" pitchFamily="-108" charset="-128"/>
            </a:endParaRPr>
          </a:p>
        </p:txBody>
      </p:sp>
      <p:pic>
        <p:nvPicPr>
          <p:cNvPr id="73732" name="Picture 3"/>
          <p:cNvPicPr>
            <a:picLocks noChangeAspect="1"/>
          </p:cNvPicPr>
          <p:nvPr/>
        </p:nvPicPr>
        <p:blipFill>
          <a:blip r:embed="rId2"/>
          <a:srcRect/>
          <a:stretch>
            <a:fillRect/>
          </a:stretch>
        </p:blipFill>
        <p:spPr bwMode="auto">
          <a:xfrm>
            <a:off x="3116431" y="4128656"/>
            <a:ext cx="4489714" cy="2424544"/>
          </a:xfrm>
          <a:prstGeom prst="rect">
            <a:avLst/>
          </a:prstGeom>
          <a:noFill/>
          <a:ln w="34925" cap="flat" cmpd="sng" algn="ctr">
            <a:solidFill>
              <a:schemeClr val="accent4">
                <a:lumMod val="60000"/>
                <a:lumOff val="40000"/>
              </a:schemeClr>
            </a:solid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What Does it Look Like</a:t>
            </a:r>
          </a:p>
        </p:txBody>
      </p:sp>
      <p:sp>
        <p:nvSpPr>
          <p:cNvPr id="82947" name="Rectangle 3"/>
          <p:cNvSpPr>
            <a:spLocks noGrp="1" noChangeArrowheads="1"/>
          </p:cNvSpPr>
          <p:nvPr>
            <p:ph idx="1"/>
          </p:nvPr>
        </p:nvSpPr>
        <p:spPr/>
        <p:txBody>
          <a:bodyPr/>
          <a:lstStyle/>
          <a:p>
            <a:pPr eaLnBrk="1" hangingPunct="1"/>
            <a:r>
              <a:rPr lang="en-US" sz="2800">
                <a:ea typeface="ＭＳ Ｐゴシック" pitchFamily="-108" charset="-128"/>
                <a:cs typeface="ＭＳ Ｐゴシック" pitchFamily="-108" charset="-128"/>
              </a:rPr>
              <a:t>For sufferers of schizophrenia, the mind can be twisted in terrible ways. </a:t>
            </a:r>
          </a:p>
          <a:p>
            <a:pPr lvl="1" eaLnBrk="1" hangingPunct="1"/>
            <a:r>
              <a:rPr lang="en-US" sz="2600"/>
              <a:t>May become bleak and devoid of meaning</a:t>
            </a:r>
          </a:p>
          <a:p>
            <a:pPr lvl="1" eaLnBrk="1" hangingPunct="1"/>
            <a:r>
              <a:rPr lang="en-US" sz="2600"/>
              <a:t>Can become very overwhelming and filled with stimuli, hallucinations and delusions. </a:t>
            </a:r>
          </a:p>
          <a:p>
            <a:pPr eaLnBrk="1" hangingPunct="1"/>
            <a:r>
              <a:rPr lang="en-US" sz="2800">
                <a:ea typeface="ＭＳ Ｐゴシック" pitchFamily="-108" charset="-128"/>
                <a:cs typeface="ＭＳ Ｐゴシック" pitchFamily="-108" charset="-128"/>
              </a:rPr>
              <a:t>In schizophrenia, emotions become blunted, thoughts turn bizarre, and language takes a strange turn. Take the following for example: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107950"/>
            <a:ext cx="8458200" cy="1309688"/>
          </a:xfrm>
        </p:spPr>
        <p:txBody>
          <a:bodyPr/>
          <a:lstStyle/>
          <a:p>
            <a:pPr eaLnBrk="1" hangingPunct="1"/>
            <a:r>
              <a:rPr lang="en-US" sz="3600">
                <a:ea typeface="ＭＳ Ｐゴシック" pitchFamily="-108" charset="-128"/>
                <a:cs typeface="ＭＳ Ｐゴシック" pitchFamily="-108" charset="-128"/>
              </a:rPr>
              <a:t>Sample Speech From Schizophrenic Patient</a:t>
            </a:r>
          </a:p>
        </p:txBody>
      </p:sp>
      <p:sp>
        <p:nvSpPr>
          <p:cNvPr id="83971" name="Rectangle 3"/>
          <p:cNvSpPr>
            <a:spLocks noGrp="1" noChangeArrowheads="1"/>
          </p:cNvSpPr>
          <p:nvPr>
            <p:ph idx="1"/>
          </p:nvPr>
        </p:nvSpPr>
        <p:spPr/>
        <p:txBody>
          <a:bodyPr/>
          <a:lstStyle/>
          <a:p>
            <a:pPr eaLnBrk="1" hangingPunct="1"/>
            <a:r>
              <a:rPr lang="en-US" sz="2600">
                <a:ea typeface="ＭＳ Ｐゴシック" pitchFamily="-108" charset="-128"/>
                <a:cs typeface="ＭＳ Ｐゴシック" pitchFamily="-108" charset="-128"/>
              </a:rPr>
              <a:t>The lion will have to change from dogs into cats until I can meet my father and mother and we dispart some rats. I live on the front of Whitton’s head. You have to work hard if you don’t want to get into bed…It’s all over for a squab true tray and there ain’t no squabs, there ain’t no men, there ain’t no music, there ain’t nothing besides my mother and my father who stand along upon the Island of Capri where is no ice. Well it’s my suitcase sir. (Roger, 1982)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Prevalence of Schizophrenia</a:t>
            </a:r>
          </a:p>
        </p:txBody>
      </p:sp>
      <p:sp>
        <p:nvSpPr>
          <p:cNvPr id="84995" name="Rectangle 3"/>
          <p:cNvSpPr>
            <a:spLocks noGrp="1" noChangeArrowheads="1"/>
          </p:cNvSpPr>
          <p:nvPr>
            <p:ph idx="1"/>
          </p:nvPr>
        </p:nvSpPr>
        <p:spPr/>
        <p:txBody>
          <a:bodyPr/>
          <a:lstStyle/>
          <a:p>
            <a:pPr eaLnBrk="1" hangingPunct="1">
              <a:lnSpc>
                <a:spcPct val="80000"/>
              </a:lnSpc>
            </a:pPr>
            <a:r>
              <a:rPr lang="en-US" sz="2600">
                <a:ea typeface="ＭＳ Ｐゴシック" pitchFamily="-108" charset="-128"/>
                <a:cs typeface="ＭＳ Ｐゴシック" pitchFamily="-108" charset="-128"/>
              </a:rPr>
              <a:t>One out of every 100 Americans, 2 million people over the age of 18-will be affected.</a:t>
            </a:r>
          </a:p>
          <a:p>
            <a:pPr eaLnBrk="1" hangingPunct="1">
              <a:lnSpc>
                <a:spcPct val="80000"/>
              </a:lnSpc>
            </a:pPr>
            <a:r>
              <a:rPr lang="en-US" sz="2600">
                <a:ea typeface="ＭＳ Ｐゴシック" pitchFamily="-108" charset="-128"/>
                <a:cs typeface="ＭＳ Ｐゴシック" pitchFamily="-108" charset="-128"/>
              </a:rPr>
              <a:t>For men, schizophrenia usually shows up before age 25, and between the ages of 25 and 40 for women.</a:t>
            </a:r>
          </a:p>
          <a:p>
            <a:pPr eaLnBrk="1" hangingPunct="1">
              <a:lnSpc>
                <a:spcPct val="80000"/>
              </a:lnSpc>
            </a:pPr>
            <a:r>
              <a:rPr lang="en-US" sz="2600">
                <a:ea typeface="ＭＳ Ｐゴシック" pitchFamily="-108" charset="-128"/>
                <a:cs typeface="ＭＳ Ｐゴシック" pitchFamily="-108" charset="-128"/>
              </a:rPr>
              <a:t>Currently, schizophrenia is the diagnosis for over 40% of patients in public mental hospitals. This may be due to the fact that there is no cure, and often times patients will need need therapy for the remainder of their lives.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7" descr="Fig 76"/>
          <p:cNvPicPr>
            <a:picLocks noGrp="1" noChangeAspect="1" noChangeArrowheads="1"/>
          </p:cNvPicPr>
          <p:nvPr>
            <p:ph idx="4294967295"/>
          </p:nvPr>
        </p:nvPicPr>
        <p:blipFill>
          <a:blip r:embed="rId2"/>
          <a:srcRect/>
          <a:stretch>
            <a:fillRect/>
          </a:stretch>
        </p:blipFill>
        <p:spPr>
          <a:xfrm>
            <a:off x="1295400" y="1476375"/>
            <a:ext cx="6553200" cy="4924425"/>
          </a:xfrm>
          <a:noFill/>
          <a:ln w="28575">
            <a:solidFill>
              <a:schemeClr val="tx1"/>
            </a:solidFill>
          </a:ln>
        </p:spPr>
      </p:pic>
      <p:sp>
        <p:nvSpPr>
          <p:cNvPr id="86019" name="Rectangle 12"/>
          <p:cNvSpPr>
            <a:spLocks noGrp="1" noChangeArrowheads="1"/>
          </p:cNvSpPr>
          <p:nvPr>
            <p:ph type="title"/>
          </p:nvPr>
        </p:nvSpPr>
        <p:spPr>
          <a:xfrm>
            <a:off x="228600" y="0"/>
            <a:ext cx="8686800" cy="1143000"/>
          </a:xfrm>
        </p:spPr>
        <p:txBody>
          <a:bodyPr/>
          <a:lstStyle/>
          <a:p>
            <a:r>
              <a:rPr lang="en-US" sz="3600">
                <a:ea typeface="ＭＳ Ｐゴシック" pitchFamily="-108" charset="-128"/>
                <a:cs typeface="ＭＳ Ｐゴシック" pitchFamily="-108" charset="-128"/>
              </a:rPr>
              <a:t>Genetics and the Risk of Schizophrenia</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76200"/>
            <a:ext cx="8229600" cy="1143000"/>
          </a:xfrm>
        </p:spPr>
        <p:txBody>
          <a:bodyPr/>
          <a:lstStyle/>
          <a:p>
            <a:pPr eaLnBrk="1" hangingPunct="1"/>
            <a:r>
              <a:rPr lang="en-US">
                <a:ea typeface="ＭＳ Ｐゴシック" pitchFamily="-108" charset="-128"/>
                <a:cs typeface="ＭＳ Ｐゴシック" pitchFamily="-108" charset="-128"/>
              </a:rPr>
              <a:t>5 Major Types of </a:t>
            </a:r>
            <a:r>
              <a:rPr lang="en-US" sz="3800">
                <a:ea typeface="ＭＳ Ｐゴシック" pitchFamily="-108" charset="-128"/>
                <a:cs typeface="ＭＳ Ｐゴシック" pitchFamily="-108" charset="-128"/>
              </a:rPr>
              <a:t>Schizophrenia</a:t>
            </a:r>
          </a:p>
        </p:txBody>
      </p:sp>
      <p:sp>
        <p:nvSpPr>
          <p:cNvPr id="87043" name="Rectangle 3"/>
          <p:cNvSpPr>
            <a:spLocks noGrp="1" noChangeArrowheads="1"/>
          </p:cNvSpPr>
          <p:nvPr>
            <p:ph idx="1"/>
          </p:nvPr>
        </p:nvSpPr>
        <p:spPr>
          <a:xfrm>
            <a:off x="457200" y="1676400"/>
            <a:ext cx="8229600" cy="4648200"/>
          </a:xfrm>
        </p:spPr>
        <p:txBody>
          <a:bodyPr/>
          <a:lstStyle/>
          <a:p>
            <a:pPr eaLnBrk="1" hangingPunct="1">
              <a:lnSpc>
                <a:spcPct val="70000"/>
              </a:lnSpc>
            </a:pPr>
            <a:r>
              <a:rPr lang="en-US" sz="2200" b="1" u="sng">
                <a:ea typeface="ＭＳ Ｐゴシック" pitchFamily="-108" charset="-128"/>
                <a:cs typeface="ＭＳ Ｐゴシック" pitchFamily="-108" charset="-128"/>
              </a:rPr>
              <a:t>Disorganized type:</a:t>
            </a:r>
            <a:r>
              <a:rPr lang="en-US" sz="2200">
                <a:ea typeface="ＭＳ Ｐゴシック" pitchFamily="-108" charset="-128"/>
                <a:cs typeface="ＭＳ Ｐゴシック" pitchFamily="-108" charset="-128"/>
              </a:rPr>
              <a:t> typical image of mental illness with incoherent speech, hallucinations, delusions and odd behaviors</a:t>
            </a:r>
          </a:p>
          <a:p>
            <a:pPr eaLnBrk="1" hangingPunct="1">
              <a:lnSpc>
                <a:spcPct val="70000"/>
              </a:lnSpc>
            </a:pPr>
            <a:r>
              <a:rPr lang="en-US" sz="2200" b="1" u="sng">
                <a:ea typeface="ＭＳ Ｐゴシック" pitchFamily="-108" charset="-128"/>
                <a:cs typeface="ＭＳ Ｐゴシック" pitchFamily="-108" charset="-128"/>
              </a:rPr>
              <a:t>Catatonic type:</a:t>
            </a:r>
            <a:r>
              <a:rPr lang="en-US" sz="2200">
                <a:ea typeface="ＭＳ Ｐゴシック" pitchFamily="-108" charset="-128"/>
                <a:cs typeface="ＭＳ Ｐゴシック" pitchFamily="-108" charset="-128"/>
              </a:rPr>
              <a:t> a range of motor dysfunctions</a:t>
            </a:r>
          </a:p>
          <a:p>
            <a:pPr lvl="1" eaLnBrk="1" hangingPunct="1">
              <a:lnSpc>
                <a:spcPct val="70000"/>
              </a:lnSpc>
            </a:pPr>
            <a:r>
              <a:rPr lang="en-US" sz="2000" b="1"/>
              <a:t>Stupor:</a:t>
            </a:r>
            <a:r>
              <a:rPr lang="en-US" sz="2000"/>
              <a:t> long periods of coma like, motionless state</a:t>
            </a:r>
          </a:p>
          <a:p>
            <a:pPr lvl="1" eaLnBrk="1" hangingPunct="1">
              <a:lnSpc>
                <a:spcPct val="70000"/>
              </a:lnSpc>
            </a:pPr>
            <a:r>
              <a:rPr lang="en-US" sz="2000" b="1"/>
              <a:t>Excitement:</a:t>
            </a:r>
            <a:r>
              <a:rPr lang="en-US" sz="2000"/>
              <a:t> agitated and hyperactive </a:t>
            </a:r>
          </a:p>
          <a:p>
            <a:pPr eaLnBrk="1" hangingPunct="1">
              <a:lnSpc>
                <a:spcPct val="70000"/>
              </a:lnSpc>
            </a:pPr>
            <a:r>
              <a:rPr lang="en-US" sz="2200" b="1" u="sng">
                <a:ea typeface="ＭＳ Ｐゴシック" pitchFamily="-108" charset="-128"/>
                <a:cs typeface="ＭＳ Ｐゴシック" pitchFamily="-108" charset="-128"/>
              </a:rPr>
              <a:t>Paranoid type:</a:t>
            </a:r>
            <a:r>
              <a:rPr lang="en-US" sz="2200">
                <a:ea typeface="ＭＳ Ｐゴシック" pitchFamily="-108" charset="-128"/>
                <a:cs typeface="ＭＳ Ｐゴシック" pitchFamily="-108" charset="-128"/>
              </a:rPr>
              <a:t> delusions and hallucinations but no catatonic symptoms and none of the incoherence of disorganized type</a:t>
            </a:r>
          </a:p>
          <a:p>
            <a:pPr eaLnBrk="1" hangingPunct="1">
              <a:lnSpc>
                <a:spcPct val="70000"/>
              </a:lnSpc>
            </a:pPr>
            <a:r>
              <a:rPr lang="en-US" sz="2200" b="1" u="sng">
                <a:ea typeface="ＭＳ Ｐゴシック" pitchFamily="-108" charset="-128"/>
                <a:cs typeface="ＭＳ Ｐゴシック" pitchFamily="-108" charset="-128"/>
              </a:rPr>
              <a:t>Undifferentiated type:</a:t>
            </a:r>
            <a:r>
              <a:rPr lang="en-US" sz="2200">
                <a:ea typeface="ＭＳ Ｐゴシック" pitchFamily="-108" charset="-128"/>
                <a:cs typeface="ＭＳ Ｐゴシック" pitchFamily="-108" charset="-128"/>
              </a:rPr>
              <a:t> a catchall term for schizophrenia symptoms that are erratic and do not it into one of the other categories, but are clear symptoms of the disorder</a:t>
            </a:r>
          </a:p>
          <a:p>
            <a:pPr eaLnBrk="1" hangingPunct="1">
              <a:lnSpc>
                <a:spcPct val="70000"/>
              </a:lnSpc>
            </a:pPr>
            <a:r>
              <a:rPr lang="en-US" sz="2200" b="1" u="sng">
                <a:ea typeface="ＭＳ Ｐゴシック" pitchFamily="-108" charset="-128"/>
                <a:cs typeface="ＭＳ Ｐゴシック" pitchFamily="-108" charset="-128"/>
              </a:rPr>
              <a:t>Residual type:</a:t>
            </a:r>
            <a:r>
              <a:rPr lang="en-US" sz="2200">
                <a:ea typeface="ＭＳ Ｐゴシック" pitchFamily="-108" charset="-128"/>
                <a:cs typeface="ＭＳ Ｐゴシック" pitchFamily="-108" charset="-128"/>
              </a:rPr>
              <a:t> the diagnosis for individuals who have suffered from schizophrenia, but have no major symptoms at the time</a:t>
            </a:r>
          </a:p>
          <a:p>
            <a:pPr eaLnBrk="1" hangingPunct="1">
              <a:lnSpc>
                <a:spcPct val="70000"/>
              </a:lnSpc>
            </a:pPr>
            <a:endParaRPr lang="en-US" sz="2200">
              <a:ea typeface="ＭＳ Ｐゴシック" pitchFamily="-108" charset="-128"/>
              <a:cs typeface="ＭＳ Ｐゴシック" pitchFamily="-108"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06400" y="228600"/>
            <a:ext cx="6985000" cy="1143000"/>
          </a:xfrm>
        </p:spPr>
        <p:txBody>
          <a:bodyPr/>
          <a:lstStyle/>
          <a:p>
            <a:r>
              <a:rPr lang="en-US" sz="5400">
                <a:ea typeface="ＭＳ Ｐゴシック" pitchFamily="-108" charset="-128"/>
                <a:cs typeface="ＭＳ Ｐゴシック" pitchFamily="-108" charset="-128"/>
              </a:rPr>
              <a:t>Schizophrenia</a:t>
            </a:r>
          </a:p>
        </p:txBody>
      </p:sp>
      <p:grpSp>
        <p:nvGrpSpPr>
          <p:cNvPr id="2" name="Group 3"/>
          <p:cNvGrpSpPr>
            <a:grpSpLocks/>
          </p:cNvGrpSpPr>
          <p:nvPr/>
        </p:nvGrpSpPr>
        <p:grpSpPr bwMode="auto">
          <a:xfrm>
            <a:off x="273050" y="2025650"/>
            <a:ext cx="8566150" cy="3613150"/>
            <a:chOff x="172" y="1276"/>
            <a:chExt cx="5396" cy="2276"/>
          </a:xfrm>
        </p:grpSpPr>
        <p:sp>
          <p:nvSpPr>
            <p:cNvPr id="88068" name="Text Box 4"/>
            <p:cNvSpPr txBox="1">
              <a:spLocks noChangeArrowheads="1"/>
            </p:cNvSpPr>
            <p:nvPr/>
          </p:nvSpPr>
          <p:spPr bwMode="auto">
            <a:xfrm>
              <a:off x="172" y="1276"/>
              <a:ext cx="2578" cy="288"/>
            </a:xfrm>
            <a:prstGeom prst="rect">
              <a:avLst/>
            </a:prstGeom>
            <a:noFill/>
            <a:ln w="9525">
              <a:noFill/>
              <a:miter lim="800000"/>
              <a:headEnd/>
              <a:tailEnd/>
            </a:ln>
          </p:spPr>
          <p:txBody>
            <a:bodyPr wrap="none">
              <a:prstTxWarp prst="textNoShape">
                <a:avLst/>
              </a:prstTxWarp>
              <a:spAutoFit/>
            </a:bodyPr>
            <a:lstStyle/>
            <a:p>
              <a:r>
                <a:rPr lang="en-US"/>
                <a:t>Subtypes of Schizophrenia</a:t>
              </a:r>
            </a:p>
          </p:txBody>
        </p:sp>
        <p:sp>
          <p:nvSpPr>
            <p:cNvPr id="88069" name="Line 5"/>
            <p:cNvSpPr>
              <a:spLocks noChangeShapeType="1"/>
            </p:cNvSpPr>
            <p:nvPr/>
          </p:nvSpPr>
          <p:spPr bwMode="auto">
            <a:xfrm>
              <a:off x="220" y="1584"/>
              <a:ext cx="5232" cy="0"/>
            </a:xfrm>
            <a:prstGeom prst="line">
              <a:avLst/>
            </a:prstGeom>
            <a:noFill/>
            <a:ln w="57150">
              <a:solidFill>
                <a:schemeClr val="accent1"/>
              </a:solidFill>
              <a:round/>
              <a:headEnd/>
              <a:tailEnd/>
            </a:ln>
          </p:spPr>
          <p:txBody>
            <a:bodyPr wrap="none" anchor="ctr">
              <a:prstTxWarp prst="textNoShape">
                <a:avLst/>
              </a:prstTxWarp>
            </a:bodyPr>
            <a:lstStyle/>
            <a:p>
              <a:endParaRPr lang="en-US"/>
            </a:p>
          </p:txBody>
        </p:sp>
        <p:sp>
          <p:nvSpPr>
            <p:cNvPr id="88070" name="Text Box 6"/>
            <p:cNvSpPr txBox="1">
              <a:spLocks noChangeArrowheads="1"/>
            </p:cNvSpPr>
            <p:nvPr/>
          </p:nvSpPr>
          <p:spPr bwMode="auto">
            <a:xfrm>
              <a:off x="172" y="1708"/>
              <a:ext cx="4692" cy="231"/>
            </a:xfrm>
            <a:prstGeom prst="rect">
              <a:avLst/>
            </a:prstGeom>
            <a:noFill/>
            <a:ln w="9525">
              <a:noFill/>
              <a:miter lim="800000"/>
              <a:headEnd/>
              <a:tailEnd/>
            </a:ln>
          </p:spPr>
          <p:txBody>
            <a:bodyPr wrap="none">
              <a:prstTxWarp prst="textNoShape">
                <a:avLst/>
              </a:prstTxWarp>
              <a:spAutoFit/>
            </a:bodyPr>
            <a:lstStyle/>
            <a:p>
              <a:r>
                <a:rPr lang="en-US" i="1"/>
                <a:t>Paranoid:</a:t>
              </a:r>
              <a:r>
                <a:rPr lang="en-US"/>
                <a:t>                 Preoccupation with delusions or hallucinations</a:t>
              </a:r>
            </a:p>
          </p:txBody>
        </p:sp>
        <p:sp>
          <p:nvSpPr>
            <p:cNvPr id="88071" name="Line 7"/>
            <p:cNvSpPr>
              <a:spLocks noChangeShapeType="1"/>
            </p:cNvSpPr>
            <p:nvPr/>
          </p:nvSpPr>
          <p:spPr bwMode="auto">
            <a:xfrm>
              <a:off x="220" y="1968"/>
              <a:ext cx="5232" cy="0"/>
            </a:xfrm>
            <a:prstGeom prst="line">
              <a:avLst/>
            </a:prstGeom>
            <a:noFill/>
            <a:ln w="38100">
              <a:solidFill>
                <a:srgbClr val="0099FF"/>
              </a:solidFill>
              <a:round/>
              <a:headEnd/>
              <a:tailEnd/>
            </a:ln>
          </p:spPr>
          <p:txBody>
            <a:bodyPr wrap="none" anchor="ctr">
              <a:prstTxWarp prst="textNoShape">
                <a:avLst/>
              </a:prstTxWarp>
            </a:bodyPr>
            <a:lstStyle/>
            <a:p>
              <a:endParaRPr lang="en-US"/>
            </a:p>
          </p:txBody>
        </p:sp>
        <p:sp>
          <p:nvSpPr>
            <p:cNvPr id="88072" name="Text Box 8"/>
            <p:cNvSpPr txBox="1">
              <a:spLocks noChangeArrowheads="1"/>
            </p:cNvSpPr>
            <p:nvPr/>
          </p:nvSpPr>
          <p:spPr bwMode="auto">
            <a:xfrm>
              <a:off x="172" y="1996"/>
              <a:ext cx="5396" cy="404"/>
            </a:xfrm>
            <a:prstGeom prst="rect">
              <a:avLst/>
            </a:prstGeom>
            <a:noFill/>
            <a:ln w="9525">
              <a:noFill/>
              <a:miter lim="800000"/>
              <a:headEnd/>
              <a:tailEnd/>
            </a:ln>
          </p:spPr>
          <p:txBody>
            <a:bodyPr wrap="none">
              <a:prstTxWarp prst="textNoShape">
                <a:avLst/>
              </a:prstTxWarp>
              <a:spAutoFit/>
            </a:bodyPr>
            <a:lstStyle/>
            <a:p>
              <a:r>
                <a:rPr lang="en-US" i="1"/>
                <a:t>Disorganized:</a:t>
              </a:r>
              <a:r>
                <a:rPr lang="en-US"/>
                <a:t>          Disorganized speech or behavior, or flat or inappropriate </a:t>
              </a:r>
            </a:p>
            <a:p>
              <a:r>
                <a:rPr lang="en-US"/>
                <a:t>		     emotion</a:t>
              </a:r>
            </a:p>
          </p:txBody>
        </p:sp>
        <p:sp>
          <p:nvSpPr>
            <p:cNvPr id="88073" name="Line 9"/>
            <p:cNvSpPr>
              <a:spLocks noChangeShapeType="1"/>
            </p:cNvSpPr>
            <p:nvPr/>
          </p:nvSpPr>
          <p:spPr bwMode="auto">
            <a:xfrm>
              <a:off x="220" y="2448"/>
              <a:ext cx="5232" cy="0"/>
            </a:xfrm>
            <a:prstGeom prst="line">
              <a:avLst/>
            </a:prstGeom>
            <a:noFill/>
            <a:ln w="38100">
              <a:solidFill>
                <a:srgbClr val="0099FF"/>
              </a:solidFill>
              <a:round/>
              <a:headEnd/>
              <a:tailEnd/>
            </a:ln>
          </p:spPr>
          <p:txBody>
            <a:bodyPr wrap="none" anchor="ctr">
              <a:prstTxWarp prst="textNoShape">
                <a:avLst/>
              </a:prstTxWarp>
            </a:bodyPr>
            <a:lstStyle/>
            <a:p>
              <a:endParaRPr lang="en-US"/>
            </a:p>
          </p:txBody>
        </p:sp>
        <p:sp>
          <p:nvSpPr>
            <p:cNvPr id="88074" name="Text Box 10"/>
            <p:cNvSpPr txBox="1">
              <a:spLocks noChangeArrowheads="1"/>
            </p:cNvSpPr>
            <p:nvPr/>
          </p:nvSpPr>
          <p:spPr bwMode="auto">
            <a:xfrm>
              <a:off x="172" y="2495"/>
              <a:ext cx="4948" cy="577"/>
            </a:xfrm>
            <a:prstGeom prst="rect">
              <a:avLst/>
            </a:prstGeom>
            <a:noFill/>
            <a:ln w="9525">
              <a:noFill/>
              <a:miter lim="800000"/>
              <a:headEnd/>
              <a:tailEnd/>
            </a:ln>
          </p:spPr>
          <p:txBody>
            <a:bodyPr wrap="none">
              <a:prstTxWarp prst="textNoShape">
                <a:avLst/>
              </a:prstTxWarp>
              <a:spAutoFit/>
            </a:bodyPr>
            <a:lstStyle/>
            <a:p>
              <a:r>
                <a:rPr lang="en-US" i="1"/>
                <a:t>Catatonic:</a:t>
              </a:r>
              <a:r>
                <a:rPr lang="en-US"/>
                <a:t>                Immobility (or excessive, purposeless movement), </a:t>
              </a:r>
            </a:p>
            <a:p>
              <a:r>
                <a:rPr lang="en-US"/>
                <a:t>		     extreme negativism, and/or parrotlike repeating of</a:t>
              </a:r>
            </a:p>
            <a:p>
              <a:r>
                <a:rPr lang="en-US"/>
                <a:t>                                  another’s speech or movements</a:t>
              </a:r>
            </a:p>
          </p:txBody>
        </p:sp>
        <p:sp>
          <p:nvSpPr>
            <p:cNvPr id="88075" name="Line 11"/>
            <p:cNvSpPr>
              <a:spLocks noChangeShapeType="1"/>
            </p:cNvSpPr>
            <p:nvPr/>
          </p:nvSpPr>
          <p:spPr bwMode="auto">
            <a:xfrm>
              <a:off x="220" y="3120"/>
              <a:ext cx="5232" cy="0"/>
            </a:xfrm>
            <a:prstGeom prst="line">
              <a:avLst/>
            </a:prstGeom>
            <a:noFill/>
            <a:ln w="38100">
              <a:solidFill>
                <a:srgbClr val="0099FF"/>
              </a:solidFill>
              <a:round/>
              <a:headEnd/>
              <a:tailEnd/>
            </a:ln>
          </p:spPr>
          <p:txBody>
            <a:bodyPr wrap="none" anchor="ctr">
              <a:prstTxWarp prst="textNoShape">
                <a:avLst/>
              </a:prstTxWarp>
            </a:bodyPr>
            <a:lstStyle/>
            <a:p>
              <a:endParaRPr lang="en-US"/>
            </a:p>
          </p:txBody>
        </p:sp>
        <p:sp>
          <p:nvSpPr>
            <p:cNvPr id="88076" name="Text Box 12"/>
            <p:cNvSpPr txBox="1">
              <a:spLocks noChangeArrowheads="1"/>
            </p:cNvSpPr>
            <p:nvPr/>
          </p:nvSpPr>
          <p:spPr bwMode="auto">
            <a:xfrm>
              <a:off x="172" y="3148"/>
              <a:ext cx="4964" cy="404"/>
            </a:xfrm>
            <a:prstGeom prst="rect">
              <a:avLst/>
            </a:prstGeom>
            <a:noFill/>
            <a:ln w="9525">
              <a:noFill/>
              <a:miter lim="800000"/>
              <a:headEnd/>
              <a:tailEnd/>
            </a:ln>
          </p:spPr>
          <p:txBody>
            <a:bodyPr wrap="none">
              <a:prstTxWarp prst="textNoShape">
                <a:avLst/>
              </a:prstTxWarp>
              <a:spAutoFit/>
            </a:bodyPr>
            <a:lstStyle/>
            <a:p>
              <a:r>
                <a:rPr lang="en-US" i="1"/>
                <a:t>Undifferentiated</a:t>
              </a:r>
              <a:r>
                <a:rPr lang="en-US"/>
                <a:t>      Schizophrenia symptoms without fitting one of the </a:t>
              </a:r>
            </a:p>
            <a:p>
              <a:r>
                <a:rPr lang="en-US" i="1"/>
                <a:t>or residual:</a:t>
              </a:r>
              <a:r>
                <a:rPr lang="en-US"/>
                <a:t>              above types</a:t>
              </a: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ea typeface="ＭＳ Ｐゴシック" pitchFamily="-108" charset="-128"/>
                <a:cs typeface="ＭＳ Ｐゴシック" pitchFamily="-108" charset="-128"/>
              </a:rPr>
              <a:t>Positive and Negative Categories</a:t>
            </a:r>
          </a:p>
        </p:txBody>
      </p:sp>
      <p:sp>
        <p:nvSpPr>
          <p:cNvPr id="89091" name="Rectangle 3"/>
          <p:cNvSpPr>
            <a:spLocks noGrp="1" noChangeArrowheads="1"/>
          </p:cNvSpPr>
          <p:nvPr>
            <p:ph idx="1"/>
          </p:nvPr>
        </p:nvSpPr>
        <p:spPr/>
        <p:txBody>
          <a:bodyPr/>
          <a:lstStyle/>
          <a:p>
            <a:pPr eaLnBrk="1" hangingPunct="1">
              <a:lnSpc>
                <a:spcPct val="90000"/>
              </a:lnSpc>
            </a:pPr>
            <a:r>
              <a:rPr lang="en-US" sz="3000">
                <a:ea typeface="ＭＳ Ｐゴシック" pitchFamily="-108" charset="-128"/>
                <a:cs typeface="ＭＳ Ｐゴシック" pitchFamily="-108" charset="-128"/>
              </a:rPr>
              <a:t>Often times, researchers now simply characterize symptoms of schizophrenia into </a:t>
            </a:r>
            <a:r>
              <a:rPr lang="en-US" sz="3000" b="1" i="1">
                <a:ea typeface="ＭＳ Ｐゴシック" pitchFamily="-108" charset="-128"/>
                <a:cs typeface="ＭＳ Ｐゴシック" pitchFamily="-108" charset="-128"/>
              </a:rPr>
              <a:t>positive</a:t>
            </a:r>
            <a:r>
              <a:rPr lang="en-US" sz="3000" i="1">
                <a:ea typeface="ＭＳ Ｐゴシック" pitchFamily="-108" charset="-128"/>
                <a:cs typeface="ＭＳ Ｐゴシック" pitchFamily="-108" charset="-128"/>
              </a:rPr>
              <a:t> </a:t>
            </a:r>
            <a:r>
              <a:rPr lang="en-US" sz="3000">
                <a:ea typeface="ＭＳ Ｐゴシック" pitchFamily="-108" charset="-128"/>
                <a:cs typeface="ＭＳ Ｐゴシック" pitchFamily="-108" charset="-128"/>
              </a:rPr>
              <a:t>and </a:t>
            </a:r>
            <a:r>
              <a:rPr lang="en-US" sz="3000" b="1" i="1">
                <a:ea typeface="ＭＳ Ｐゴシック" pitchFamily="-108" charset="-128"/>
                <a:cs typeface="ＭＳ Ｐゴシック" pitchFamily="-108" charset="-128"/>
              </a:rPr>
              <a:t>negative</a:t>
            </a:r>
            <a:r>
              <a:rPr lang="en-US" sz="3000">
                <a:ea typeface="ＭＳ Ｐゴシック" pitchFamily="-108" charset="-128"/>
                <a:cs typeface="ＭＳ Ｐゴシック" pitchFamily="-108" charset="-128"/>
              </a:rPr>
              <a:t> categories.</a:t>
            </a:r>
          </a:p>
          <a:p>
            <a:pPr eaLnBrk="1" hangingPunct="1">
              <a:lnSpc>
                <a:spcPct val="90000"/>
              </a:lnSpc>
            </a:pPr>
            <a:endParaRPr lang="en-US">
              <a:ea typeface="ＭＳ Ｐゴシック" pitchFamily="-108" charset="-128"/>
              <a:cs typeface="ＭＳ Ｐゴシック" pitchFamily="-108" charset="-128"/>
            </a:endParaRPr>
          </a:p>
          <a:p>
            <a:pPr lvl="1" eaLnBrk="1" hangingPunct="1">
              <a:lnSpc>
                <a:spcPct val="90000"/>
              </a:lnSpc>
            </a:pPr>
            <a:r>
              <a:rPr lang="en-US" sz="2600" b="1"/>
              <a:t>Positive symptoms</a:t>
            </a:r>
            <a:r>
              <a:rPr lang="en-US" sz="2600"/>
              <a:t> refer to active process such as delusions, and hallucinations.</a:t>
            </a:r>
          </a:p>
          <a:p>
            <a:pPr lvl="1" eaLnBrk="1" hangingPunct="1">
              <a:lnSpc>
                <a:spcPct val="90000"/>
              </a:lnSpc>
            </a:pPr>
            <a:r>
              <a:rPr lang="en-US" sz="2600"/>
              <a:t> </a:t>
            </a:r>
            <a:r>
              <a:rPr lang="en-US" sz="2600" b="1"/>
              <a:t>Negative symptoms</a:t>
            </a:r>
            <a:r>
              <a:rPr lang="en-US" sz="2600"/>
              <a:t> refer to passive processes like social withdrawal.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76200"/>
            <a:ext cx="8229600" cy="1143000"/>
          </a:xfrm>
        </p:spPr>
        <p:txBody>
          <a:bodyPr/>
          <a:lstStyle/>
          <a:p>
            <a:pPr eaLnBrk="1" hangingPunct="1"/>
            <a:r>
              <a:rPr lang="en-US" sz="4000">
                <a:ea typeface="ＭＳ Ｐゴシック" pitchFamily="-108" charset="-128"/>
                <a:cs typeface="ＭＳ Ｐゴシック" pitchFamily="-108" charset="-128"/>
              </a:rPr>
              <a:t>Causes of Schizophrenia</a:t>
            </a:r>
          </a:p>
        </p:txBody>
      </p:sp>
      <p:sp>
        <p:nvSpPr>
          <p:cNvPr id="90115" name="Rectangle 3"/>
          <p:cNvSpPr>
            <a:spLocks noGrp="1" noChangeArrowheads="1"/>
          </p:cNvSpPr>
          <p:nvPr>
            <p:ph idx="1"/>
          </p:nvPr>
        </p:nvSpPr>
        <p:spPr>
          <a:xfrm>
            <a:off x="457200" y="1646238"/>
            <a:ext cx="8229600" cy="4525962"/>
          </a:xfrm>
        </p:spPr>
        <p:txBody>
          <a:bodyPr/>
          <a:lstStyle/>
          <a:p>
            <a:pPr eaLnBrk="1" hangingPunct="1">
              <a:lnSpc>
                <a:spcPct val="90000"/>
              </a:lnSpc>
            </a:pPr>
            <a:r>
              <a:rPr lang="en-US">
                <a:ea typeface="ＭＳ Ｐゴシック" pitchFamily="-108" charset="-128"/>
                <a:cs typeface="ＭＳ Ｐゴシック" pitchFamily="-108" charset="-128"/>
              </a:rPr>
              <a:t>Freud originally thought schizophrenia was a result of defective parenting or repressed childhood trauma. </a:t>
            </a:r>
          </a:p>
          <a:p>
            <a:pPr eaLnBrk="1" hangingPunct="1">
              <a:lnSpc>
                <a:spcPct val="90000"/>
              </a:lnSpc>
            </a:pPr>
            <a:r>
              <a:rPr lang="en-US">
                <a:ea typeface="ＭＳ Ｐゴシック" pitchFamily="-108" charset="-128"/>
                <a:cs typeface="ＭＳ Ｐゴシック" pitchFamily="-108" charset="-128"/>
              </a:rPr>
              <a:t>Impact of Drugs</a:t>
            </a:r>
          </a:p>
          <a:p>
            <a:pPr lvl="1" eaLnBrk="1" hangingPunct="1">
              <a:lnSpc>
                <a:spcPct val="90000"/>
              </a:lnSpc>
            </a:pPr>
            <a:r>
              <a:rPr lang="en-US"/>
              <a:t>Major tranquilizers which inhibit dopamine, can suppress the symptoms of schizophrenia</a:t>
            </a:r>
          </a:p>
          <a:p>
            <a:pPr lvl="1" eaLnBrk="1" hangingPunct="1">
              <a:lnSpc>
                <a:spcPct val="90000"/>
              </a:lnSpc>
            </a:pPr>
            <a:r>
              <a:rPr lang="en-US"/>
              <a:t>Drugs that provide excess dopamine can cause schizophrenic type behaviors in healthy people.</a:t>
            </a:r>
          </a:p>
          <a:p>
            <a:pPr eaLnBrk="1" hangingPunct="1">
              <a:lnSpc>
                <a:spcPct val="90000"/>
              </a:lnSpc>
            </a:pPr>
            <a:endParaRPr lang="en-US">
              <a:ea typeface="ＭＳ Ｐゴシック" pitchFamily="-108" charset="-128"/>
              <a:cs typeface="ＭＳ Ｐゴシック" pitchFamily="-108" charset="-128"/>
            </a:endParaRPr>
          </a:p>
        </p:txBody>
      </p:sp>
      <p:pic>
        <p:nvPicPr>
          <p:cNvPr id="79876" name="Picture 9" descr="http://msnbcmedia3.msn.com/j/msnbc/Components/ArtAndPhoto-Fronts/HEALTH/080403/g-hlth-080403-pills-3p.hmedium.jpg"/>
          <p:cNvPicPr>
            <a:picLocks noChangeAspect="1" noChangeArrowheads="1"/>
          </p:cNvPicPr>
          <p:nvPr/>
        </p:nvPicPr>
        <p:blipFill>
          <a:blip r:embed="rId2"/>
          <a:srcRect/>
          <a:stretch>
            <a:fillRect/>
          </a:stretch>
        </p:blipFill>
        <p:spPr bwMode="auto">
          <a:xfrm>
            <a:off x="5382489" y="5326062"/>
            <a:ext cx="2348347" cy="1432592"/>
          </a:xfrm>
          <a:prstGeom prst="rect">
            <a:avLst/>
          </a:prstGeom>
          <a:noFill/>
          <a:ln w="34925" cap="flat" cmpd="sng" algn="ctr">
            <a:solidFill>
              <a:schemeClr val="accent3">
                <a:lumMod val="60000"/>
                <a:lumOff val="40000"/>
              </a:schemeClr>
            </a:solidFill>
            <a:prstDash val="solid"/>
            <a:miter lim="800000"/>
            <a:headEnd type="none" w="med" len="med"/>
            <a:tailEnd type="none" w="med" len="med"/>
          </a:ln>
        </p:spPr>
      </p:pic>
      <p:pic>
        <p:nvPicPr>
          <p:cNvPr id="79877" name="Picture 11" descr="http://graphics8.nytimes.com/images/2008/03/06/business/06drug.190.1.jpg"/>
          <p:cNvPicPr>
            <a:picLocks noChangeAspect="1" noChangeArrowheads="1"/>
          </p:cNvPicPr>
          <p:nvPr/>
        </p:nvPicPr>
        <p:blipFill>
          <a:blip r:embed="rId3"/>
          <a:srcRect/>
          <a:stretch>
            <a:fillRect/>
          </a:stretch>
        </p:blipFill>
        <p:spPr bwMode="auto">
          <a:xfrm>
            <a:off x="637308" y="5326062"/>
            <a:ext cx="2092035" cy="1398322"/>
          </a:xfrm>
          <a:prstGeom prst="rect">
            <a:avLst/>
          </a:prstGeom>
          <a:noFill/>
          <a:ln w="34925" cap="flat" cmpd="sng" algn="ctr">
            <a:solidFill>
              <a:schemeClr val="accent3">
                <a:lumMod val="60000"/>
                <a:lumOff val="40000"/>
              </a:schemeClr>
            </a:solid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ea typeface="ＭＳ Ｐゴシック" pitchFamily="-108" charset="-128"/>
                <a:cs typeface="ＭＳ Ｐゴシック" pitchFamily="-108" charset="-128"/>
              </a:rPr>
              <a:t>Causes of Schizophrenia</a:t>
            </a:r>
          </a:p>
        </p:txBody>
      </p:sp>
      <p:sp>
        <p:nvSpPr>
          <p:cNvPr id="91139" name="Content Placeholder 2"/>
          <p:cNvSpPr>
            <a:spLocks noGrp="1"/>
          </p:cNvSpPr>
          <p:nvPr>
            <p:ph idx="1"/>
          </p:nvPr>
        </p:nvSpPr>
        <p:spPr/>
        <p:txBody>
          <a:bodyPr/>
          <a:lstStyle/>
          <a:p>
            <a:r>
              <a:rPr lang="en-US" sz="2200">
                <a:ea typeface="ＭＳ Ｐゴシック" pitchFamily="-108" charset="-128"/>
                <a:cs typeface="ＭＳ Ｐゴシック" pitchFamily="-108" charset="-128"/>
              </a:rPr>
              <a:t>Loss of grey matter: </a:t>
            </a:r>
            <a:r>
              <a:rPr lang="en-US" sz="2200" b="1">
                <a:ea typeface="ＭＳ Ｐゴシック" pitchFamily="-108" charset="-128"/>
                <a:cs typeface="ＭＳ Ｐゴシック" pitchFamily="-108" charset="-128"/>
              </a:rPr>
              <a:t>Magnetic resonance images (MRI scanswere created after repeatedly scanning 12 schizophrenia subjects over five years, and comparing them with 12 healthy controls, scanned at the same ages and intervals. </a:t>
            </a:r>
            <a:endParaRPr lang="en-US">
              <a:ea typeface="ＭＳ Ｐゴシック" pitchFamily="-108" charset="-128"/>
              <a:cs typeface="ＭＳ Ｐゴシック" pitchFamily="-108" charset="-128"/>
            </a:endParaRPr>
          </a:p>
          <a:p>
            <a:endParaRPr lang="en-US">
              <a:ea typeface="ＭＳ Ｐゴシック" pitchFamily="-108" charset="-128"/>
              <a:cs typeface="ＭＳ Ｐゴシック" pitchFamily="-108" charset="-128"/>
            </a:endParaRPr>
          </a:p>
        </p:txBody>
      </p:sp>
      <p:pic>
        <p:nvPicPr>
          <p:cNvPr id="80900" name="Picture 7" descr="http://www.loni.ucla.edu/~thompson/J/5A.jpg"/>
          <p:cNvPicPr>
            <a:picLocks noChangeAspect="1" noChangeArrowheads="1"/>
          </p:cNvPicPr>
          <p:nvPr/>
        </p:nvPicPr>
        <p:blipFill>
          <a:blip r:embed="rId2"/>
          <a:srcRect/>
          <a:stretch>
            <a:fillRect/>
          </a:stretch>
        </p:blipFill>
        <p:spPr bwMode="auto">
          <a:xfrm>
            <a:off x="3581400" y="3319463"/>
            <a:ext cx="5484813" cy="3309937"/>
          </a:xfrm>
          <a:prstGeom prst="rect">
            <a:avLst/>
          </a:prstGeom>
          <a:noFill/>
          <a:ln w="34925" cap="flat" cmpd="sng" algn="ctr">
            <a:solidFill>
              <a:schemeClr val="accent6">
                <a:lumMod val="50000"/>
              </a:schemeClr>
            </a:solidFill>
            <a:prstDash val="solid"/>
            <a:miter lim="800000"/>
            <a:headEnd type="none" w="med" len="med"/>
            <a:tailEnd type="none" w="med" len="med"/>
          </a:ln>
        </p:spPr>
      </p:pic>
      <p:sp>
        <p:nvSpPr>
          <p:cNvPr id="91141" name="TextBox 4"/>
          <p:cNvSpPr txBox="1">
            <a:spLocks noChangeArrowheads="1"/>
          </p:cNvSpPr>
          <p:nvPr/>
        </p:nvSpPr>
        <p:spPr bwMode="auto">
          <a:xfrm>
            <a:off x="228600" y="3733800"/>
            <a:ext cx="3124200" cy="2308225"/>
          </a:xfrm>
          <a:prstGeom prst="rect">
            <a:avLst/>
          </a:prstGeom>
          <a:noFill/>
          <a:ln w="9525">
            <a:noFill/>
            <a:miter lim="800000"/>
            <a:headEnd/>
            <a:tailEnd/>
          </a:ln>
        </p:spPr>
        <p:txBody>
          <a:bodyPr>
            <a:prstTxWarp prst="textNoShape">
              <a:avLst/>
            </a:prstTxWarp>
            <a:spAutoFit/>
          </a:bodyPr>
          <a:lstStyle/>
          <a:p>
            <a:pPr>
              <a:buFont typeface="Arial" pitchFamily="-108" charset="0"/>
              <a:buChar char="•"/>
            </a:pPr>
            <a:r>
              <a:rPr lang="en-US" sz="1600"/>
              <a:t>Severe loss of gray matter is indicated by red and pink colors, while stable regions are in blue. </a:t>
            </a:r>
          </a:p>
          <a:p>
            <a:pPr>
              <a:buFont typeface="Arial" pitchFamily="-108" charset="0"/>
              <a:buChar char="•"/>
            </a:pPr>
            <a:endParaRPr lang="en-US" sz="1600"/>
          </a:p>
          <a:p>
            <a:pPr>
              <a:buFont typeface="Arial" pitchFamily="-108" charset="0"/>
              <a:buChar char="•"/>
            </a:pPr>
            <a:r>
              <a:rPr lang="en-US" sz="1600"/>
              <a:t>STG =superior temporal gyrus </a:t>
            </a:r>
          </a:p>
          <a:p>
            <a:pPr>
              <a:buFont typeface="Arial" pitchFamily="-108" charset="0"/>
              <a:buChar char="•"/>
            </a:pPr>
            <a:r>
              <a:rPr lang="en-US" sz="1600"/>
              <a:t>DLPFC =dorsolateral prefrontal cortex.</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do you think Anxiety Disorders are the most prevalent of all mental disorders in the United States?</a:t>
            </a:r>
          </a:p>
          <a:p>
            <a:endParaRPr lang="en-US" dirty="0"/>
          </a:p>
          <a:p>
            <a:r>
              <a:rPr lang="en-US" dirty="0" smtClean="0"/>
              <a:t>How would you explain the most common mental illnesses? </a:t>
            </a:r>
          </a:p>
          <a:p>
            <a:endParaRPr lang="en-US" dirty="0"/>
          </a:p>
        </p:txBody>
      </p:sp>
    </p:spTree>
    <p:extLst>
      <p:ext uri="{BB962C8B-B14F-4D97-AF65-F5344CB8AC3E}">
        <p14:creationId xmlns:p14="http://schemas.microsoft.com/office/powerpoint/2010/main" val="3201426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Causes of Schizophrenia</a:t>
            </a:r>
          </a:p>
        </p:txBody>
      </p:sp>
      <p:sp>
        <p:nvSpPr>
          <p:cNvPr id="92163" name="Rectangle 3"/>
          <p:cNvSpPr>
            <a:spLocks noGrp="1" noChangeArrowheads="1"/>
          </p:cNvSpPr>
          <p:nvPr>
            <p:ph idx="1"/>
          </p:nvPr>
        </p:nvSpPr>
        <p:spPr/>
        <p:txBody>
          <a:bodyPr/>
          <a:lstStyle/>
          <a:p>
            <a:pPr eaLnBrk="1" hangingPunct="1">
              <a:lnSpc>
                <a:spcPct val="80000"/>
              </a:lnSpc>
            </a:pPr>
            <a:r>
              <a:rPr lang="en-US" sz="2200">
                <a:ea typeface="ＭＳ Ｐゴシック" pitchFamily="-108" charset="-128"/>
                <a:cs typeface="ＭＳ Ｐゴシック" pitchFamily="-108" charset="-128"/>
              </a:rPr>
              <a:t>While the exact cause of the disorder still remains somewhat of a mystery, there is very strong evidence that it has a genetic link.</a:t>
            </a:r>
          </a:p>
          <a:p>
            <a:pPr lvl="1" eaLnBrk="1" hangingPunct="1">
              <a:lnSpc>
                <a:spcPct val="80000"/>
              </a:lnSpc>
            </a:pPr>
            <a:r>
              <a:rPr lang="en-US" sz="2000"/>
              <a:t>People who have an identical twin who suffers from schizophrenia have a 50% chance of suffering from the disorder too, even if they were raised in separate environments.</a:t>
            </a:r>
          </a:p>
          <a:p>
            <a:pPr lvl="1" eaLnBrk="1" hangingPunct="1">
              <a:lnSpc>
                <a:spcPct val="80000"/>
              </a:lnSpc>
            </a:pPr>
            <a:r>
              <a:rPr lang="en-US" sz="2000"/>
              <a:t>Similarly, a child with one parent suffering from schizophrenia has a 13% chance of developing the disorder, but a child of two parents with the disorder has a 46% chance of developing schizophrenia.</a:t>
            </a:r>
          </a:p>
        </p:txBody>
      </p:sp>
      <p:pic>
        <p:nvPicPr>
          <p:cNvPr id="92164" name="Picture 5" descr="http://post.queensu.ca/~forsdyke/images/sz-nih-weinberger.gif"/>
          <p:cNvPicPr>
            <a:picLocks noChangeAspect="1" noChangeArrowheads="1"/>
          </p:cNvPicPr>
          <p:nvPr/>
        </p:nvPicPr>
        <p:blipFill>
          <a:blip r:embed="rId2"/>
          <a:srcRect/>
          <a:stretch>
            <a:fillRect/>
          </a:stretch>
        </p:blipFill>
        <p:spPr bwMode="auto">
          <a:xfrm>
            <a:off x="2590800" y="4276725"/>
            <a:ext cx="3581400" cy="2428875"/>
          </a:xfrm>
          <a:prstGeom prst="rect">
            <a:avLst/>
          </a:prstGeom>
          <a:noFill/>
          <a:ln w="28575">
            <a:solidFill>
              <a:schemeClr val="bg2"/>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ea typeface="ＭＳ Ｐゴシック" pitchFamily="-108" charset="-128"/>
                <a:cs typeface="ＭＳ Ｐゴシック" pitchFamily="-108" charset="-128"/>
              </a:rPr>
              <a:t>Schizophrenia Treatments</a:t>
            </a:r>
          </a:p>
        </p:txBody>
      </p:sp>
      <p:sp>
        <p:nvSpPr>
          <p:cNvPr id="93187" name="Content Placeholder 2"/>
          <p:cNvSpPr>
            <a:spLocks noGrp="1"/>
          </p:cNvSpPr>
          <p:nvPr>
            <p:ph idx="1"/>
          </p:nvPr>
        </p:nvSpPr>
        <p:spPr>
          <a:xfrm>
            <a:off x="609600" y="1600200"/>
            <a:ext cx="7924800" cy="4572000"/>
          </a:xfrm>
        </p:spPr>
        <p:txBody>
          <a:bodyPr/>
          <a:lstStyle/>
          <a:p>
            <a:r>
              <a:rPr lang="en-US" sz="2200">
                <a:ea typeface="ＭＳ Ｐゴシック" pitchFamily="-108" charset="-128"/>
                <a:cs typeface="ＭＳ Ｐゴシック" pitchFamily="-108" charset="-128"/>
              </a:rPr>
              <a:t>Much like the treatment for all psychological disorders, the treatment of schizophrenia has come a long way:</a:t>
            </a:r>
          </a:p>
          <a:p>
            <a:pPr lvl="2"/>
            <a:r>
              <a:rPr lang="en-US">
                <a:ea typeface="ＭＳ Ｐゴシック" pitchFamily="-108" charset="-128"/>
              </a:rPr>
              <a:t>Lobotomies</a:t>
            </a:r>
          </a:p>
          <a:p>
            <a:pPr lvl="2"/>
            <a:r>
              <a:rPr lang="en-US">
                <a:ea typeface="ＭＳ Ｐゴシック" pitchFamily="-108" charset="-128"/>
              </a:rPr>
              <a:t>Insulin Shock Therapy</a:t>
            </a:r>
          </a:p>
          <a:p>
            <a:r>
              <a:rPr lang="en-US" sz="2200">
                <a:ea typeface="ＭＳ Ｐゴシック" pitchFamily="-108" charset="-128"/>
                <a:cs typeface="ＭＳ Ｐゴシック" pitchFamily="-108" charset="-128"/>
              </a:rPr>
              <a:t>Current treatment for schizophrenia is usually a combination of therapy and medication:</a:t>
            </a:r>
          </a:p>
          <a:p>
            <a:pPr lvl="2"/>
            <a:r>
              <a:rPr lang="en-US">
                <a:ea typeface="ＭＳ Ｐゴシック" pitchFamily="-108" charset="-128"/>
              </a:rPr>
              <a:t>Schizophrenia Medication</a:t>
            </a:r>
          </a:p>
        </p:txBody>
      </p:sp>
      <p:pic>
        <p:nvPicPr>
          <p:cNvPr id="4" name="Picture 3"/>
          <p:cNvPicPr>
            <a:picLocks noChangeAspect="1"/>
          </p:cNvPicPr>
          <p:nvPr/>
        </p:nvPicPr>
        <p:blipFill>
          <a:blip r:embed="rId2"/>
          <a:stretch>
            <a:fillRect/>
          </a:stretch>
        </p:blipFill>
        <p:spPr>
          <a:xfrm>
            <a:off x="2362200" y="4872038"/>
            <a:ext cx="1905000" cy="1985962"/>
          </a:xfrm>
          <a:prstGeom prst="rect">
            <a:avLst/>
          </a:prstGeom>
          <a:ln w="15875">
            <a:solidFill>
              <a:schemeClr val="accent4">
                <a:lumMod val="60000"/>
                <a:lumOff val="40000"/>
              </a:schemeClr>
            </a:solidFill>
          </a:ln>
        </p:spPr>
      </p:pic>
      <p:pic>
        <p:nvPicPr>
          <p:cNvPr id="5" name="Picture 4"/>
          <p:cNvPicPr>
            <a:picLocks noChangeAspect="1"/>
          </p:cNvPicPr>
          <p:nvPr/>
        </p:nvPicPr>
        <p:blipFill>
          <a:blip r:embed="rId3"/>
          <a:srcRect l="28800" r="23040"/>
          <a:stretch>
            <a:fillRect/>
          </a:stretch>
        </p:blipFill>
        <p:spPr>
          <a:xfrm>
            <a:off x="5181600" y="4876800"/>
            <a:ext cx="2068513" cy="1981200"/>
          </a:xfrm>
          <a:prstGeom prst="rect">
            <a:avLst/>
          </a:prstGeom>
          <a:ln w="15875">
            <a:solidFill>
              <a:schemeClr val="accent4">
                <a:lumMod val="60000"/>
                <a:lumOff val="40000"/>
              </a:schemeClr>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33400" y="-76200"/>
            <a:ext cx="8229600" cy="1371600"/>
          </a:xfrm>
        </p:spPr>
        <p:txBody>
          <a:bodyPr/>
          <a:lstStyle/>
          <a:p>
            <a:pPr eaLnBrk="1" hangingPunct="1"/>
            <a:r>
              <a:rPr lang="en-US">
                <a:ea typeface="ＭＳ Ｐゴシック" pitchFamily="-108" charset="-128"/>
                <a:cs typeface="ＭＳ Ｐゴシック" pitchFamily="-108" charset="-128"/>
              </a:rPr>
              <a:t>Lobotomies</a:t>
            </a:r>
          </a:p>
        </p:txBody>
      </p:sp>
      <p:sp>
        <p:nvSpPr>
          <p:cNvPr id="94211" name="Rectangle 3"/>
          <p:cNvSpPr>
            <a:spLocks noGrp="1" noChangeArrowheads="1"/>
          </p:cNvSpPr>
          <p:nvPr>
            <p:ph type="body" idx="1"/>
          </p:nvPr>
        </p:nvSpPr>
        <p:spPr>
          <a:xfrm>
            <a:off x="457200" y="1524000"/>
            <a:ext cx="8229600" cy="4114800"/>
          </a:xfrm>
        </p:spPr>
        <p:txBody>
          <a:bodyPr/>
          <a:lstStyle/>
          <a:p>
            <a:pPr eaLnBrk="1" hangingPunct="1">
              <a:lnSpc>
                <a:spcPct val="90000"/>
              </a:lnSpc>
            </a:pPr>
            <a:r>
              <a:rPr lang="en-US">
                <a:ea typeface="ＭＳ Ｐゴシック" pitchFamily="-108" charset="-128"/>
                <a:cs typeface="ＭＳ Ｐゴシック" pitchFamily="-108" charset="-128"/>
              </a:rPr>
              <a:t>One of the earliest treatments were lobotomies. This procedure </a:t>
            </a:r>
            <a:r>
              <a:rPr lang="en-US">
                <a:ea typeface="Times New Roman" pitchFamily="-108" charset="0"/>
                <a:cs typeface="Times New Roman" pitchFamily="-108" charset="0"/>
              </a:rPr>
              <a:t>consisted of cutting the connections to and from, or simply destroying, the prefrontal cortex. </a:t>
            </a:r>
          </a:p>
          <a:p>
            <a:pPr eaLnBrk="1" hangingPunct="1">
              <a:lnSpc>
                <a:spcPct val="90000"/>
              </a:lnSpc>
              <a:buFont typeface="Wingdings" pitchFamily="-108" charset="2"/>
              <a:buNone/>
            </a:pPr>
            <a:r>
              <a:rPr lang="en-US">
                <a:ea typeface="Times New Roman" pitchFamily="-108" charset="0"/>
                <a:cs typeface="Times New Roman" pitchFamily="-108" charset="0"/>
              </a:rPr>
              <a:t>	</a:t>
            </a:r>
            <a:endParaRPr lang="en-US">
              <a:ea typeface="ＭＳ Ｐゴシック" pitchFamily="-108" charset="-128"/>
              <a:cs typeface="ＭＳ Ｐゴシック" pitchFamily="-108" charset="-128"/>
            </a:endParaRPr>
          </a:p>
        </p:txBody>
      </p:sp>
      <p:pic>
        <p:nvPicPr>
          <p:cNvPr id="94212" name="Picture 2"/>
          <p:cNvPicPr>
            <a:picLocks noChangeAspect="1" noChangeArrowheads="1"/>
          </p:cNvPicPr>
          <p:nvPr/>
        </p:nvPicPr>
        <p:blipFill>
          <a:blip r:embed="rId2"/>
          <a:srcRect t="5235" b="18327"/>
          <a:stretch>
            <a:fillRect/>
          </a:stretch>
        </p:blipFill>
        <p:spPr bwMode="auto">
          <a:xfrm>
            <a:off x="3214256" y="3392259"/>
            <a:ext cx="5624944" cy="3378429"/>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52400"/>
            <a:ext cx="8229600" cy="1371600"/>
          </a:xfrm>
        </p:spPr>
        <p:txBody>
          <a:bodyPr/>
          <a:lstStyle/>
          <a:p>
            <a:pPr eaLnBrk="1" hangingPunct="1"/>
            <a:r>
              <a:rPr lang="en-US">
                <a:ea typeface="ＭＳ Ｐゴシック" pitchFamily="-108" charset="-128"/>
                <a:cs typeface="ＭＳ Ｐゴシック" pitchFamily="-108" charset="-128"/>
              </a:rPr>
              <a:t>The Process</a:t>
            </a:r>
          </a:p>
        </p:txBody>
      </p:sp>
      <p:sp>
        <p:nvSpPr>
          <p:cNvPr id="95235" name="Rectangle 3"/>
          <p:cNvSpPr>
            <a:spLocks noGrp="1" noChangeArrowheads="1"/>
          </p:cNvSpPr>
          <p:nvPr>
            <p:ph type="body" idx="1"/>
          </p:nvPr>
        </p:nvSpPr>
        <p:spPr>
          <a:xfrm>
            <a:off x="457200" y="1676400"/>
            <a:ext cx="8229600" cy="4114800"/>
          </a:xfrm>
        </p:spPr>
        <p:txBody>
          <a:bodyPr/>
          <a:lstStyle/>
          <a:p>
            <a:pPr eaLnBrk="1" hangingPunct="1"/>
            <a:r>
              <a:rPr lang="en-US">
                <a:ea typeface="Times New Roman" pitchFamily="-108" charset="0"/>
                <a:cs typeface="Times New Roman" pitchFamily="-108" charset="0"/>
              </a:rPr>
              <a:t>Doctors would access the frontal lobes through the eye sockets, instead of through drilled holes in the scalp. In 1945, he took an ice pick from his own kitchen and began to test the new surgical technique on cadavers. </a:t>
            </a:r>
          </a:p>
        </p:txBody>
      </p:sp>
      <p:sp>
        <p:nvSpPr>
          <p:cNvPr id="95236" name="Rectangle 5"/>
          <p:cNvSpPr>
            <a:spLocks noChangeArrowheads="1"/>
          </p:cNvSpPr>
          <p:nvPr/>
        </p:nvSpPr>
        <p:spPr bwMode="auto">
          <a:xfrm>
            <a:off x="3086100" y="2476500"/>
            <a:ext cx="9144000" cy="0"/>
          </a:xfrm>
          <a:prstGeom prst="rect">
            <a:avLst/>
          </a:prstGeom>
          <a:noFill/>
          <a:ln w="9525">
            <a:noFill/>
            <a:miter lim="800000"/>
            <a:headEnd/>
            <a:tailEnd/>
          </a:ln>
        </p:spPr>
        <p:txBody>
          <a:bodyPr>
            <a:prstTxWarp prst="textNoShape">
              <a:avLst/>
            </a:prstTxWarp>
            <a:spAutoFit/>
          </a:bodyPr>
          <a:lstStyle/>
          <a:p>
            <a:endParaRPr lang="en-US"/>
          </a:p>
        </p:txBody>
      </p:sp>
      <p:pic>
        <p:nvPicPr>
          <p:cNvPr id="95237" name="Picture 4"/>
          <p:cNvPicPr>
            <a:picLocks noChangeAspect="1" noChangeArrowheads="1"/>
          </p:cNvPicPr>
          <p:nvPr/>
        </p:nvPicPr>
        <p:blipFill>
          <a:blip r:embed="rId2"/>
          <a:srcRect/>
          <a:stretch>
            <a:fillRect/>
          </a:stretch>
        </p:blipFill>
        <p:spPr bwMode="auto">
          <a:xfrm>
            <a:off x="163513" y="3735388"/>
            <a:ext cx="4408487" cy="2825750"/>
          </a:xfrm>
          <a:prstGeom prst="rect">
            <a:avLst/>
          </a:prstGeom>
          <a:noFill/>
          <a:ln w="19050">
            <a:solidFill>
              <a:schemeClr val="bg1"/>
            </a:solidFill>
            <a:miter lim="800000"/>
            <a:headEnd/>
            <a:tailEnd/>
          </a:ln>
        </p:spPr>
      </p:pic>
      <p:sp>
        <p:nvSpPr>
          <p:cNvPr id="95238" name="Rectangle 7"/>
          <p:cNvSpPr>
            <a:spLocks noChangeArrowheads="1"/>
          </p:cNvSpPr>
          <p:nvPr/>
        </p:nvSpPr>
        <p:spPr bwMode="auto">
          <a:xfrm>
            <a:off x="3200400" y="2481263"/>
            <a:ext cx="9144000" cy="0"/>
          </a:xfrm>
          <a:prstGeom prst="rect">
            <a:avLst/>
          </a:prstGeom>
          <a:noFill/>
          <a:ln w="9525">
            <a:noFill/>
            <a:miter lim="800000"/>
            <a:headEnd/>
            <a:tailEnd/>
          </a:ln>
        </p:spPr>
        <p:txBody>
          <a:bodyPr>
            <a:prstTxWarp prst="textNoShape">
              <a:avLst/>
            </a:prstTxWarp>
            <a:spAutoFit/>
          </a:bodyPr>
          <a:lstStyle/>
          <a:p>
            <a:endParaRPr lang="en-US"/>
          </a:p>
        </p:txBody>
      </p:sp>
      <p:pic>
        <p:nvPicPr>
          <p:cNvPr id="95239" name="Picture 6"/>
          <p:cNvPicPr>
            <a:picLocks noChangeAspect="1" noChangeArrowheads="1"/>
          </p:cNvPicPr>
          <p:nvPr/>
        </p:nvPicPr>
        <p:blipFill>
          <a:blip r:embed="rId3"/>
          <a:srcRect/>
          <a:stretch>
            <a:fillRect/>
          </a:stretch>
        </p:blipFill>
        <p:spPr bwMode="auto">
          <a:xfrm>
            <a:off x="4724400" y="3740150"/>
            <a:ext cx="4191000" cy="2895600"/>
          </a:xfrm>
          <a:prstGeom prst="rect">
            <a:avLst/>
          </a:prstGeom>
          <a:noFill/>
          <a:ln w="19050">
            <a:solidFill>
              <a:schemeClr val="bg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76200"/>
            <a:ext cx="8229600" cy="1371600"/>
          </a:xfrm>
        </p:spPr>
        <p:txBody>
          <a:bodyPr/>
          <a:lstStyle/>
          <a:p>
            <a:pPr eaLnBrk="1" hangingPunct="1"/>
            <a:r>
              <a:rPr lang="en-US">
                <a:ea typeface="ＭＳ Ｐゴシック" pitchFamily="-108" charset="-128"/>
                <a:cs typeface="ＭＳ Ｐゴシック" pitchFamily="-108" charset="-128"/>
              </a:rPr>
              <a:t>The Process</a:t>
            </a:r>
          </a:p>
        </p:txBody>
      </p:sp>
      <p:sp>
        <p:nvSpPr>
          <p:cNvPr id="96259" name="Rectangle 3"/>
          <p:cNvSpPr>
            <a:spLocks noGrp="1" noChangeArrowheads="1"/>
          </p:cNvSpPr>
          <p:nvPr>
            <p:ph type="body" idx="1"/>
          </p:nvPr>
        </p:nvSpPr>
        <p:spPr>
          <a:xfrm>
            <a:off x="457200" y="1679575"/>
            <a:ext cx="8229600" cy="1905000"/>
          </a:xfrm>
        </p:spPr>
        <p:txBody>
          <a:bodyPr/>
          <a:lstStyle/>
          <a:p>
            <a:pPr eaLnBrk="1" hangingPunct="1"/>
            <a:r>
              <a:rPr lang="en-US" sz="2200">
                <a:ea typeface="Times New Roman" pitchFamily="-108" charset="0"/>
                <a:cs typeface="Times New Roman" pitchFamily="-108" charset="0"/>
              </a:rPr>
              <a:t>The technique involved lifting the upper eyelid and placing the point of a thin surgical instrument under the eyelid and against the top of the eye socket. </a:t>
            </a:r>
          </a:p>
          <a:p>
            <a:pPr eaLnBrk="1" hangingPunct="1">
              <a:buFont typeface="Wingdings 2" pitchFamily="-108" charset="2"/>
              <a:buNone/>
            </a:pPr>
            <a:endParaRPr lang="en-US" sz="1200">
              <a:ea typeface="Times New Roman" pitchFamily="-108" charset="0"/>
              <a:cs typeface="Times New Roman" pitchFamily="-108" charset="0"/>
            </a:endParaRPr>
          </a:p>
          <a:p>
            <a:pPr eaLnBrk="1" hangingPunct="1">
              <a:buFont typeface="Wingdings" pitchFamily="-108" charset="2"/>
              <a:buNone/>
            </a:pPr>
            <a:r>
              <a:rPr lang="en-US" sz="1200">
                <a:ea typeface="Times New Roman" pitchFamily="-108" charset="0"/>
                <a:cs typeface="Times New Roman" pitchFamily="-108" charset="0"/>
              </a:rPr>
              <a:t>	</a:t>
            </a:r>
            <a:endParaRPr lang="en-US">
              <a:ea typeface="ＭＳ Ｐゴシック" pitchFamily="-108" charset="-128"/>
              <a:cs typeface="ＭＳ Ｐゴシック" pitchFamily="-108" charset="-128"/>
            </a:endParaRPr>
          </a:p>
        </p:txBody>
      </p:sp>
      <p:sp>
        <p:nvSpPr>
          <p:cNvPr id="96260" name="Rectangle 5"/>
          <p:cNvSpPr>
            <a:spLocks noChangeArrowheads="1"/>
          </p:cNvSpPr>
          <p:nvPr/>
        </p:nvSpPr>
        <p:spPr bwMode="auto">
          <a:xfrm>
            <a:off x="3143250" y="2481263"/>
            <a:ext cx="9144000" cy="0"/>
          </a:xfrm>
          <a:prstGeom prst="rect">
            <a:avLst/>
          </a:prstGeom>
          <a:noFill/>
          <a:ln w="9525">
            <a:noFill/>
            <a:miter lim="800000"/>
            <a:headEnd/>
            <a:tailEnd/>
          </a:ln>
        </p:spPr>
        <p:txBody>
          <a:bodyPr>
            <a:prstTxWarp prst="textNoShape">
              <a:avLst/>
            </a:prstTxWarp>
            <a:spAutoFit/>
          </a:bodyPr>
          <a:lstStyle/>
          <a:p>
            <a:endParaRPr lang="en-US"/>
          </a:p>
        </p:txBody>
      </p:sp>
      <p:pic>
        <p:nvPicPr>
          <p:cNvPr id="96261" name="Picture 4"/>
          <p:cNvPicPr>
            <a:picLocks noChangeAspect="1" noChangeArrowheads="1"/>
          </p:cNvPicPr>
          <p:nvPr/>
        </p:nvPicPr>
        <p:blipFill>
          <a:blip r:embed="rId2"/>
          <a:srcRect/>
          <a:stretch>
            <a:fillRect/>
          </a:stretch>
        </p:blipFill>
        <p:spPr bwMode="auto">
          <a:xfrm>
            <a:off x="3810000" y="3048000"/>
            <a:ext cx="5181600" cy="3435350"/>
          </a:xfrm>
          <a:prstGeom prst="rect">
            <a:avLst/>
          </a:prstGeom>
          <a:noFill/>
          <a:ln w="19050">
            <a:solidFill>
              <a:schemeClr val="bg1"/>
            </a:solidFill>
            <a:miter lim="800000"/>
            <a:headEnd/>
            <a:tailEnd/>
          </a:ln>
        </p:spPr>
      </p:pic>
      <p:sp>
        <p:nvSpPr>
          <p:cNvPr id="45062" name="Text Box 6"/>
          <p:cNvSpPr txBox="1">
            <a:spLocks noChangeArrowheads="1"/>
          </p:cNvSpPr>
          <p:nvPr/>
        </p:nvSpPr>
        <p:spPr bwMode="auto">
          <a:xfrm>
            <a:off x="533400" y="2933700"/>
            <a:ext cx="2895600" cy="4203700"/>
          </a:xfrm>
          <a:prstGeom prst="rect">
            <a:avLst/>
          </a:prstGeom>
          <a:noFill/>
          <a:ln w="9525">
            <a:noFill/>
            <a:miter lim="800000"/>
            <a:headEnd/>
            <a:tailEnd/>
          </a:ln>
          <a:effectLst/>
        </p:spPr>
        <p:txBody>
          <a:bodyPr>
            <a:prstTxWarp prst="textNoShape">
              <a:avLst/>
            </a:prstTxWarp>
            <a:spAutoFit/>
          </a:bodyPr>
          <a:lstStyle/>
          <a:p>
            <a:pPr>
              <a:spcBef>
                <a:spcPts val="3525"/>
              </a:spcBef>
              <a:buClr>
                <a:schemeClr val="tx1"/>
              </a:buClr>
              <a:buSzPct val="150000"/>
              <a:buFont typeface="Arial" pitchFamily="-108" charset="0"/>
              <a:buChar char="•"/>
              <a:defRPr/>
            </a:pPr>
            <a:r>
              <a:rPr lang="en-US" sz="2200">
                <a:effectLst>
                  <a:outerShdw blurRad="38100" dist="38100" dir="2700000" algn="tl">
                    <a:srgbClr val="1C3264"/>
                  </a:outerShdw>
                </a:effectLst>
                <a:ea typeface="Times New Roman" pitchFamily="-108" charset="0"/>
                <a:cs typeface="Times New Roman" pitchFamily="-108" charset="0"/>
              </a:rPr>
              <a:t>A hammer was used to drive the pick through the bone, into the brain. It was then moved from side to side, severing nerve fibers connecting the frontal lobes to the thalamus.</a:t>
            </a:r>
            <a:endParaRPr lang="en-US" sz="2200">
              <a:effectLst>
                <a:outerShdw blurRad="38100" dist="38100" dir="2700000" algn="tl">
                  <a:srgbClr val="1C3264"/>
                </a:outerShdw>
              </a:effectLst>
            </a:endParaRPr>
          </a:p>
          <a:p>
            <a:pPr>
              <a:spcBef>
                <a:spcPct val="50000"/>
              </a:spcBef>
              <a:defRPr/>
            </a:pP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a:ea typeface="ＭＳ Ｐゴシック" pitchFamily="-108" charset="-128"/>
                <a:cs typeface="ＭＳ Ｐゴシック" pitchFamily="-108" charset="-128"/>
              </a:rPr>
              <a:t>Other Types of Disorders</a:t>
            </a:r>
          </a:p>
        </p:txBody>
      </p:sp>
      <p:sp>
        <p:nvSpPr>
          <p:cNvPr id="97283" name="Content Placeholder 2"/>
          <p:cNvSpPr>
            <a:spLocks noGrp="1"/>
          </p:cNvSpPr>
          <p:nvPr>
            <p:ph idx="1"/>
          </p:nvPr>
        </p:nvSpPr>
        <p:spPr/>
        <p:txBody>
          <a:bodyPr>
            <a:normAutofit lnSpcReduction="10000"/>
          </a:bodyPr>
          <a:lstStyle/>
          <a:p>
            <a:pPr eaLnBrk="1" hangingPunct="1"/>
            <a:r>
              <a:rPr lang="en-US">
                <a:ea typeface="ＭＳ Ｐゴシック" pitchFamily="-108" charset="-128"/>
                <a:cs typeface="ＭＳ Ｐゴシック" pitchFamily="-108" charset="-128"/>
              </a:rPr>
              <a:t>Most people get stuck thinking about depression and schizophrenia when they think about psychological disorders. In reality there are far more. Some of the more common, and more studied disorders are:</a:t>
            </a:r>
          </a:p>
          <a:p>
            <a:pPr lvl="1" eaLnBrk="1" hangingPunct="1"/>
            <a:endParaRPr lang="en-US"/>
          </a:p>
          <a:p>
            <a:pPr lvl="1" eaLnBrk="1" hangingPunct="1"/>
            <a:r>
              <a:rPr lang="en-US"/>
              <a:t>Eating Disorders:</a:t>
            </a:r>
          </a:p>
          <a:p>
            <a:pPr lvl="1" eaLnBrk="1" hangingPunct="1"/>
            <a:r>
              <a:rPr lang="en-US"/>
              <a:t>Personality Disorders:</a:t>
            </a:r>
          </a:p>
          <a:p>
            <a:pPr lvl="1" eaLnBrk="1" hangingPunct="1"/>
            <a:r>
              <a:rPr lang="en-US"/>
              <a:t>Developmental Disorders:</a:t>
            </a:r>
          </a:p>
          <a:p>
            <a:pPr lvl="1" eaLnBrk="1" hangingPunct="1">
              <a:buFont typeface="Wingdings 2" pitchFamily="-108" charset="2"/>
              <a:buNone/>
            </a:pPr>
            <a:endParaRPr lang="en-US"/>
          </a:p>
          <a:p>
            <a:pPr eaLnBrk="1" hangingPunct="1"/>
            <a:endParaRPr lang="en-US">
              <a:ea typeface="ＭＳ Ｐゴシック" pitchFamily="-108" charset="-128"/>
              <a:cs typeface="ＭＳ Ｐゴシック" pitchFamily="-108" charset="-128"/>
            </a:endParaRPr>
          </a:p>
        </p:txBody>
      </p:sp>
      <p:pic>
        <p:nvPicPr>
          <p:cNvPr id="82949" name="Picture 5" descr="http://shs.stvrain.k12.co.us/imc/images/question.jpg"/>
          <p:cNvPicPr>
            <a:picLocks noChangeAspect="1" noChangeArrowheads="1"/>
          </p:cNvPicPr>
          <p:nvPr/>
        </p:nvPicPr>
        <p:blipFill>
          <a:blip r:embed="rId2"/>
          <a:srcRect/>
          <a:stretch>
            <a:fillRect/>
          </a:stretch>
        </p:blipFill>
        <p:spPr bwMode="auto">
          <a:xfrm rot="499347">
            <a:off x="5886450" y="3486150"/>
            <a:ext cx="2124075" cy="2549525"/>
          </a:xfrm>
          <a:prstGeom prst="rect">
            <a:avLst/>
          </a:prstGeom>
          <a:noFill/>
          <a:ln w="28575">
            <a:solidFill>
              <a:schemeClr val="accent2">
                <a:lumMod val="60000"/>
                <a:lumOff val="40000"/>
              </a:schemeClr>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Eating Disorders</a:t>
            </a:r>
          </a:p>
        </p:txBody>
      </p:sp>
      <p:sp>
        <p:nvSpPr>
          <p:cNvPr id="98307" name="Rectangle 3"/>
          <p:cNvSpPr>
            <a:spLocks noGrp="1" noChangeArrowheads="1"/>
          </p:cNvSpPr>
          <p:nvPr>
            <p:ph idx="1"/>
          </p:nvPr>
        </p:nvSpPr>
        <p:spPr>
          <a:xfrm>
            <a:off x="228600" y="1600200"/>
            <a:ext cx="5334000" cy="4724400"/>
          </a:xfrm>
        </p:spPr>
        <p:txBody>
          <a:bodyPr>
            <a:normAutofit fontScale="85000" lnSpcReduction="10000"/>
          </a:bodyPr>
          <a:lstStyle/>
          <a:p>
            <a:pPr eaLnBrk="1" hangingPunct="1"/>
            <a:r>
              <a:rPr lang="en-US">
                <a:ea typeface="ＭＳ Ｐゴシック" pitchFamily="-108" charset="-128"/>
                <a:cs typeface="ＭＳ Ｐゴシック" pitchFamily="-108" charset="-128"/>
              </a:rPr>
              <a:t>Of the eating disorders that exist, two are most prevalent and most studied:</a:t>
            </a:r>
          </a:p>
          <a:p>
            <a:pPr lvl="1" eaLnBrk="1" hangingPunct="1"/>
            <a:endParaRPr lang="en-US" b="1" i="1"/>
          </a:p>
          <a:p>
            <a:pPr lvl="1" eaLnBrk="1" hangingPunct="1"/>
            <a:r>
              <a:rPr lang="en-US" b="1" i="1"/>
              <a:t>Anorexia nervosa: </a:t>
            </a:r>
            <a:r>
              <a:rPr lang="en-US"/>
              <a:t>an eating disorder that causes a persistent loss of appetite that endangers an individuals health</a:t>
            </a:r>
          </a:p>
          <a:p>
            <a:pPr lvl="2" eaLnBrk="1" hangingPunct="1"/>
            <a:r>
              <a:rPr lang="en-US">
                <a:ea typeface="ＭＳ Ｐゴシック" pitchFamily="-108" charset="-128"/>
              </a:rPr>
              <a:t>Stems from emotional or psychological reasons rather than natural causes</a:t>
            </a:r>
          </a:p>
          <a:p>
            <a:pPr lvl="2" eaLnBrk="1" hangingPunct="1"/>
            <a:r>
              <a:rPr lang="en-US">
                <a:ea typeface="ＭＳ Ｐゴシック" pitchFamily="-108" charset="-128"/>
              </a:rPr>
              <a:t>Usually a distorted view of oneself</a:t>
            </a:r>
          </a:p>
          <a:p>
            <a:pPr lvl="2" eaLnBrk="1" hangingPunct="1"/>
            <a:r>
              <a:rPr lang="en-US">
                <a:ea typeface="ＭＳ Ｐゴシック" pitchFamily="-108" charset="-128"/>
              </a:rPr>
              <a:t>1% of population affected</a:t>
            </a:r>
          </a:p>
          <a:p>
            <a:pPr lvl="2" eaLnBrk="1" hangingPunct="1"/>
            <a:r>
              <a:rPr lang="en-US">
                <a:ea typeface="ＭＳ Ｐゴシック" pitchFamily="-108" charset="-128"/>
              </a:rPr>
              <a:t>3.4% with partial syndrome anorexia</a:t>
            </a:r>
          </a:p>
          <a:p>
            <a:pPr lvl="1" eaLnBrk="1" hangingPunct="1"/>
            <a:endParaRPr lang="en-US"/>
          </a:p>
          <a:p>
            <a:pPr lvl="1" eaLnBrk="1" hangingPunct="1"/>
            <a:endParaRPr lang="en-US"/>
          </a:p>
        </p:txBody>
      </p:sp>
      <p:pic>
        <p:nvPicPr>
          <p:cNvPr id="98308" name="Picture 3"/>
          <p:cNvPicPr>
            <a:picLocks noChangeAspect="1"/>
          </p:cNvPicPr>
          <p:nvPr/>
        </p:nvPicPr>
        <p:blipFill>
          <a:blip r:embed="rId2"/>
          <a:srcRect l="4556" t="9390" r="13670" b="18784"/>
          <a:stretch>
            <a:fillRect/>
          </a:stretch>
        </p:blipFill>
        <p:spPr bwMode="auto">
          <a:xfrm>
            <a:off x="5715000" y="1828800"/>
            <a:ext cx="3281363" cy="4195763"/>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609600" y="1600200"/>
            <a:ext cx="5553075" cy="4724400"/>
          </a:xfrm>
        </p:spPr>
        <p:txBody>
          <a:bodyPr/>
          <a:lstStyle/>
          <a:p>
            <a:r>
              <a:rPr lang="en-US">
                <a:ea typeface="ＭＳ Ｐゴシック" pitchFamily="-108" charset="-128"/>
                <a:cs typeface="ＭＳ Ｐゴシック" pitchFamily="-108" charset="-128"/>
              </a:rPr>
              <a:t>The other common eating disorder is bulimia nervosa.</a:t>
            </a:r>
          </a:p>
          <a:p>
            <a:r>
              <a:rPr lang="en-US" b="1" i="1">
                <a:ea typeface="ＭＳ Ｐゴシック" pitchFamily="-108" charset="-128"/>
                <a:cs typeface="ＭＳ Ｐゴシック" pitchFamily="-108" charset="-128"/>
              </a:rPr>
              <a:t>Bulimia Nervosa: </a:t>
            </a:r>
            <a:r>
              <a:rPr lang="en-US">
                <a:ea typeface="ＭＳ Ｐゴシック" pitchFamily="-108" charset="-128"/>
                <a:cs typeface="ＭＳ Ｐゴシック" pitchFamily="-108" charset="-128"/>
              </a:rPr>
              <a:t>An eating disorder characterized by binges and purges</a:t>
            </a:r>
          </a:p>
          <a:p>
            <a:pPr lvl="2"/>
            <a:r>
              <a:rPr lang="en-US">
                <a:ea typeface="ＭＳ Ｐゴシック" pitchFamily="-108" charset="-128"/>
              </a:rPr>
              <a:t>Induced vomiting, or laxatives</a:t>
            </a:r>
          </a:p>
          <a:p>
            <a:pPr lvl="1"/>
            <a:r>
              <a:rPr lang="en-US"/>
              <a:t>.6% of population affected with bulimia</a:t>
            </a:r>
          </a:p>
          <a:p>
            <a:pPr lvl="1"/>
            <a:r>
              <a:rPr lang="en-US"/>
              <a:t>Up to 4.2% of females</a:t>
            </a:r>
          </a:p>
          <a:p>
            <a:pPr lvl="1"/>
            <a:endParaRPr lang="en-US"/>
          </a:p>
        </p:txBody>
      </p:sp>
      <p:sp>
        <p:nvSpPr>
          <p:cNvPr id="99331" name="Title 1"/>
          <p:cNvSpPr>
            <a:spLocks noGrp="1"/>
          </p:cNvSpPr>
          <p:nvPr>
            <p:ph type="title"/>
          </p:nvPr>
        </p:nvSpPr>
        <p:spPr/>
        <p:txBody>
          <a:bodyPr/>
          <a:lstStyle/>
          <a:p>
            <a:r>
              <a:rPr lang="en-US">
                <a:ea typeface="ＭＳ Ｐゴシック" pitchFamily="-108" charset="-128"/>
                <a:cs typeface="ＭＳ Ｐゴシック" pitchFamily="-108" charset="-128"/>
              </a:rPr>
              <a:t>Eating Disorders</a:t>
            </a:r>
          </a:p>
        </p:txBody>
      </p:sp>
      <p:pic>
        <p:nvPicPr>
          <p:cNvPr id="99332" name="Picture 3"/>
          <p:cNvPicPr>
            <a:picLocks noChangeAspect="1"/>
          </p:cNvPicPr>
          <p:nvPr/>
        </p:nvPicPr>
        <p:blipFill>
          <a:blip r:embed="rId2"/>
          <a:srcRect l="17999" r="3600"/>
          <a:stretch>
            <a:fillRect/>
          </a:stretch>
        </p:blipFill>
        <p:spPr bwMode="auto">
          <a:xfrm>
            <a:off x="6221413" y="1676400"/>
            <a:ext cx="2794000" cy="4508500"/>
          </a:xfrm>
          <a:prstGeom prst="rect">
            <a:avLst/>
          </a:prstGeom>
          <a:noFill/>
          <a:ln w="22225">
            <a:solidFill>
              <a:schemeClr val="tx1"/>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z="4400" b="1">
                <a:ea typeface="ＭＳ Ｐゴシック" pitchFamily="-108" charset="-128"/>
                <a:cs typeface="ＭＳ Ｐゴシック" pitchFamily="-108" charset="-128"/>
              </a:rPr>
              <a:t>The History of</a:t>
            </a:r>
            <a:r>
              <a:rPr lang="en-US" sz="4400">
                <a:ea typeface="ＭＳ Ｐゴシック" pitchFamily="-108" charset="-128"/>
                <a:cs typeface="ＭＳ Ｐゴシック" pitchFamily="-108" charset="-128"/>
              </a:rPr>
              <a:t> </a:t>
            </a:r>
            <a:r>
              <a:rPr lang="en-US" sz="4400" b="1">
                <a:ea typeface="ＭＳ Ｐゴシック" pitchFamily="-108" charset="-128"/>
                <a:cs typeface="ＭＳ Ｐゴシック" pitchFamily="-108" charset="-128"/>
              </a:rPr>
              <a:t>Bulimia-Nervosa</a:t>
            </a:r>
            <a:endParaRPr lang="en-US" sz="4400">
              <a:ea typeface="ＭＳ Ｐゴシック" pitchFamily="-108" charset="-128"/>
              <a:cs typeface="ＭＳ Ｐゴシック" pitchFamily="-108" charset="-128"/>
            </a:endParaRPr>
          </a:p>
        </p:txBody>
      </p:sp>
      <p:sp>
        <p:nvSpPr>
          <p:cNvPr id="4" name="Text Placeholder 2"/>
          <p:cNvSpPr txBox="1">
            <a:spLocks/>
          </p:cNvSpPr>
          <p:nvPr/>
        </p:nvSpPr>
        <p:spPr bwMode="auto">
          <a:xfrm>
            <a:off x="685800" y="2133600"/>
            <a:ext cx="3810000" cy="4114800"/>
          </a:xfrm>
          <a:prstGeom prst="rect">
            <a:avLst/>
          </a:prstGeom>
          <a:noFill/>
          <a:ln w="9525">
            <a:noFill/>
            <a:miter lim="800000"/>
            <a:headEnd/>
            <a:tailEnd/>
          </a:ln>
        </p:spPr>
        <p:txBody>
          <a:bodyPr>
            <a:prstTxWarp prst="textNoShape">
              <a:avLst/>
            </a:prstTxWarp>
          </a:bodyPr>
          <a:lstStyle/>
          <a:p>
            <a:pPr marL="349250" indent="-349250">
              <a:lnSpc>
                <a:spcPct val="90000"/>
              </a:lnSpc>
              <a:spcBef>
                <a:spcPts val="2000"/>
              </a:spcBef>
              <a:buFont typeface="Wingdings 2" pitchFamily="-108" charset="2"/>
              <a:buChar char=""/>
            </a:pPr>
            <a:r>
              <a:rPr lang="en-US" sz="2200" b="0">
                <a:latin typeface="Corbel" pitchFamily="-108" charset="0"/>
              </a:rPr>
              <a:t>It was believed that the ancient Romans used a vomitorium to rid themselves of food.</a:t>
            </a:r>
          </a:p>
          <a:p>
            <a:pPr marL="349250" indent="-349250">
              <a:lnSpc>
                <a:spcPct val="90000"/>
              </a:lnSpc>
              <a:spcBef>
                <a:spcPts val="2000"/>
              </a:spcBef>
              <a:buFont typeface="Wingdings 2" pitchFamily="-108" charset="2"/>
              <a:buChar char=""/>
            </a:pPr>
            <a:r>
              <a:rPr lang="en-US" sz="2200" b="0">
                <a:latin typeface="Corbel" pitchFamily="-108" charset="0"/>
              </a:rPr>
              <a:t>Bulimia was not established as a psychological disorder until the late 1970’s.</a:t>
            </a:r>
          </a:p>
          <a:p>
            <a:pPr marL="349250" indent="-349250">
              <a:lnSpc>
                <a:spcPct val="90000"/>
              </a:lnSpc>
              <a:spcBef>
                <a:spcPts val="2000"/>
              </a:spcBef>
              <a:buFont typeface="Wingdings 2" pitchFamily="-108" charset="2"/>
              <a:buChar char=""/>
            </a:pPr>
            <a:r>
              <a:rPr lang="en-US" sz="2200" b="0">
                <a:latin typeface="Corbel" pitchFamily="-108" charset="0"/>
              </a:rPr>
              <a:t>95-85% of cases of anorexia/bulimia are women in the US (National Institute of Mental Health)</a:t>
            </a:r>
          </a:p>
          <a:p>
            <a:pPr marL="349250" indent="-349250">
              <a:lnSpc>
                <a:spcPct val="90000"/>
              </a:lnSpc>
              <a:spcBef>
                <a:spcPts val="2000"/>
              </a:spcBef>
              <a:buFont typeface="Wingdings 2" pitchFamily="-108" charset="2"/>
              <a:buChar char=""/>
            </a:pPr>
            <a:endParaRPr lang="en-US" sz="2200" b="0">
              <a:latin typeface="Corbel" pitchFamily="-108" charset="0"/>
            </a:endParaRPr>
          </a:p>
          <a:p>
            <a:pPr marL="349250" indent="-349250">
              <a:lnSpc>
                <a:spcPct val="90000"/>
              </a:lnSpc>
              <a:spcBef>
                <a:spcPts val="2000"/>
              </a:spcBef>
              <a:buFont typeface="Wingdings 2" pitchFamily="-108" charset="2"/>
              <a:buChar char=""/>
            </a:pPr>
            <a:endParaRPr lang="en-US" sz="2200" b="0">
              <a:solidFill>
                <a:srgbClr val="000099"/>
              </a:solidFill>
              <a:latin typeface="Corbel" pitchFamily="-108" charset="0"/>
            </a:endParaRPr>
          </a:p>
        </p:txBody>
      </p:sp>
      <p:pic>
        <p:nvPicPr>
          <p:cNvPr id="5" name="Picture 3073"/>
          <p:cNvPicPr>
            <a:picLocks noChangeAspect="1" noChangeArrowheads="1"/>
          </p:cNvPicPr>
          <p:nvPr/>
        </p:nvPicPr>
        <p:blipFill>
          <a:blip r:embed="rId2"/>
          <a:srcRect/>
          <a:stretch>
            <a:fillRect/>
          </a:stretch>
        </p:blipFill>
        <p:spPr bwMode="auto">
          <a:xfrm rot="634765">
            <a:off x="4921250" y="2254250"/>
            <a:ext cx="3173413" cy="3427413"/>
          </a:xfrm>
          <a:prstGeom prst="rect">
            <a:avLst/>
          </a:prstGeom>
          <a:noFill/>
          <a:ln w="28575">
            <a:solidFill>
              <a:schemeClr val="accent3">
                <a:lumMod val="7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Personality Disorders</a:t>
            </a:r>
          </a:p>
        </p:txBody>
      </p:sp>
      <p:sp>
        <p:nvSpPr>
          <p:cNvPr id="101379" name="Rectangle 3"/>
          <p:cNvSpPr>
            <a:spLocks noGrp="1" noChangeArrowheads="1"/>
          </p:cNvSpPr>
          <p:nvPr>
            <p:ph idx="1"/>
          </p:nvPr>
        </p:nvSpPr>
        <p:spPr>
          <a:xfrm>
            <a:off x="304800" y="1600200"/>
            <a:ext cx="7878763" cy="4638675"/>
          </a:xfrm>
        </p:spPr>
        <p:txBody>
          <a:bodyPr>
            <a:normAutofit fontScale="77500" lnSpcReduction="20000"/>
          </a:bodyPr>
          <a:lstStyle/>
          <a:p>
            <a:pPr eaLnBrk="1" hangingPunct="1"/>
            <a:r>
              <a:rPr lang="en-US">
                <a:ea typeface="ＭＳ Ｐゴシック" pitchFamily="-108" charset="-128"/>
                <a:cs typeface="ＭＳ Ｐゴシック" pitchFamily="-108" charset="-128"/>
              </a:rPr>
              <a:t>Personality disorders are conditions involving a chronic, pervasive, inflexible and maladaptive pattern of thinking, emotion, social relationships or impulse control</a:t>
            </a:r>
          </a:p>
          <a:p>
            <a:pPr lvl="1" eaLnBrk="1" hangingPunct="1"/>
            <a:r>
              <a:rPr lang="en-US" b="1" i="1"/>
              <a:t>Narcissistic Personality Disorder: </a:t>
            </a:r>
            <a:r>
              <a:rPr lang="en-US"/>
              <a:t>Grandiose sense of self importance and preoccupation with fantasies of success</a:t>
            </a:r>
          </a:p>
          <a:p>
            <a:pPr lvl="1" eaLnBrk="1" hangingPunct="1"/>
            <a:endParaRPr lang="en-US" b="1" i="1"/>
          </a:p>
          <a:p>
            <a:pPr lvl="1" eaLnBrk="1" hangingPunct="1"/>
            <a:r>
              <a:rPr lang="en-US" b="1" i="1"/>
              <a:t>Antisocial Personality Disorder: </a:t>
            </a:r>
            <a:r>
              <a:rPr lang="en-US"/>
              <a:t>Longstanding pattern of irresponsible behavior indicating lack of conscience and responsibility towards others.</a:t>
            </a:r>
          </a:p>
          <a:p>
            <a:pPr lvl="1" eaLnBrk="1" hangingPunct="1"/>
            <a:endParaRPr lang="en-US" b="1" i="1"/>
          </a:p>
          <a:p>
            <a:pPr lvl="1" eaLnBrk="1" hangingPunct="1"/>
            <a:r>
              <a:rPr lang="en-US" b="1" i="1"/>
              <a:t>Borderline Personality Disorder: </a:t>
            </a:r>
            <a:r>
              <a:rPr lang="en-US"/>
              <a:t>Unstable and given to extreme impulses without clear reasoning.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68036" y="274638"/>
            <a:ext cx="8118764" cy="861435"/>
          </a:xfrm>
        </p:spPr>
        <p:txBody>
          <a:bodyPr/>
          <a:lstStyle/>
          <a:p>
            <a:r>
              <a:rPr lang="en-US">
                <a:ea typeface="ＭＳ Ｐゴシック" pitchFamily="-108" charset="-128"/>
                <a:cs typeface="ＭＳ Ｐゴシック" pitchFamily="-108" charset="-128"/>
              </a:rPr>
              <a:t>PTSD</a:t>
            </a:r>
          </a:p>
        </p:txBody>
      </p:sp>
      <p:sp>
        <p:nvSpPr>
          <p:cNvPr id="76803" name="Content Placeholder 2"/>
          <p:cNvSpPr>
            <a:spLocks noGrp="1"/>
          </p:cNvSpPr>
          <p:nvPr>
            <p:ph idx="1"/>
          </p:nvPr>
        </p:nvSpPr>
        <p:spPr/>
        <p:txBody>
          <a:bodyPr>
            <a:normAutofit/>
          </a:bodyPr>
          <a:lstStyle/>
          <a:p>
            <a:r>
              <a:rPr lang="en-US" dirty="0">
                <a:ea typeface="ＭＳ Ｐゴシック" pitchFamily="-108" charset="-128"/>
                <a:cs typeface="ＭＳ Ｐゴシック" pitchFamily="-108" charset="-128"/>
              </a:rPr>
              <a:t>Post Traumatic Stress Disorder dates back to 6 B.C. where reports of battlefield stress had an adverse affect on soldiers. </a:t>
            </a:r>
            <a:endParaRPr lang="en-US" dirty="0" smtClean="0">
              <a:ea typeface="ＭＳ Ｐゴシック" pitchFamily="-108" charset="-128"/>
              <a:cs typeface="ＭＳ Ｐゴシック" pitchFamily="-108" charset="-128"/>
            </a:endParaRPr>
          </a:p>
          <a:p>
            <a:endParaRPr lang="en-US" dirty="0">
              <a:ea typeface="ＭＳ Ｐゴシック" pitchFamily="-108" charset="-128"/>
              <a:cs typeface="ＭＳ Ｐゴシック" pitchFamily="-108" charset="-128"/>
            </a:endParaRPr>
          </a:p>
          <a:p>
            <a:r>
              <a:rPr lang="en-US" dirty="0">
                <a:ea typeface="ＭＳ Ｐゴシック" pitchFamily="-108" charset="-128"/>
                <a:cs typeface="ＭＳ Ｐゴシック" pitchFamily="-108" charset="-128"/>
              </a:rPr>
              <a:t>In the past PTSD has been referred to as railway spine, shell shock, battle fatigue, traumatic war neurosis, or post-traumatic stress syndrome</a:t>
            </a:r>
            <a:r>
              <a:rPr lang="en-US" dirty="0" smtClean="0">
                <a:ea typeface="ＭＳ Ｐゴシック" pitchFamily="-108" charset="-128"/>
                <a:cs typeface="ＭＳ Ｐゴシック" pitchFamily="-108" charset="-128"/>
              </a:rPr>
              <a:t>.</a:t>
            </a:r>
            <a:endParaRPr lang="en-US" dirty="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41883033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Development Disorders</a:t>
            </a:r>
          </a:p>
        </p:txBody>
      </p:sp>
      <p:sp>
        <p:nvSpPr>
          <p:cNvPr id="102403" name="Rectangle 3"/>
          <p:cNvSpPr>
            <a:spLocks noGrp="1" noChangeArrowheads="1"/>
          </p:cNvSpPr>
          <p:nvPr>
            <p:ph idx="1"/>
          </p:nvPr>
        </p:nvSpPr>
        <p:spPr/>
        <p:txBody>
          <a:bodyPr>
            <a:normAutofit fontScale="92500" lnSpcReduction="20000"/>
          </a:bodyPr>
          <a:lstStyle/>
          <a:p>
            <a:pPr eaLnBrk="1" hangingPunct="1"/>
            <a:r>
              <a:rPr lang="en-US">
                <a:ea typeface="ＭＳ Ｐゴシック" pitchFamily="-108" charset="-128"/>
                <a:cs typeface="ＭＳ Ｐゴシック" pitchFamily="-108" charset="-128"/>
              </a:rPr>
              <a:t>Developmental disorders are a group of disorders that can appear at any age, but most commonly show signs during childhood.</a:t>
            </a:r>
          </a:p>
          <a:p>
            <a:pPr lvl="1" eaLnBrk="1" hangingPunct="1"/>
            <a:r>
              <a:rPr lang="en-US" b="1" i="1"/>
              <a:t>Autism: </a:t>
            </a:r>
            <a:r>
              <a:rPr lang="en-US"/>
              <a:t>Marked by disabilities in language, social interaction and the inability to understand another person’s state of mind</a:t>
            </a:r>
          </a:p>
          <a:p>
            <a:pPr lvl="2" eaLnBrk="1" hangingPunct="1"/>
            <a:r>
              <a:rPr lang="en-US">
                <a:ea typeface="ＭＳ Ｐゴシック" pitchFamily="-108" charset="-128"/>
              </a:rPr>
              <a:t>1 in 500 children; recent increase in cases</a:t>
            </a:r>
          </a:p>
          <a:p>
            <a:pPr lvl="1" eaLnBrk="1" hangingPunct="1"/>
            <a:endParaRPr lang="en-US"/>
          </a:p>
          <a:p>
            <a:pPr lvl="1" eaLnBrk="1" hangingPunct="1"/>
            <a:r>
              <a:rPr lang="en-US" b="1" i="1"/>
              <a:t>Dyslexia: </a:t>
            </a:r>
            <a:r>
              <a:rPr lang="en-US"/>
              <a:t>A reading disorder where letters words and numbers are perceived out of order, upside down or completely incomprehensible </a:t>
            </a:r>
          </a:p>
          <a:p>
            <a:pPr lvl="3" eaLnBrk="1" hangingPunct="1"/>
            <a:r>
              <a:rPr lang="en-US">
                <a:ea typeface="ＭＳ Ｐゴシック" pitchFamily="-108" charset="-128"/>
              </a:rPr>
              <a:t>True account of dyslexia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a:t>
            </a:r>
            <a:endParaRPr lang="en-US" dirty="0"/>
          </a:p>
        </p:txBody>
      </p:sp>
      <p:sp>
        <p:nvSpPr>
          <p:cNvPr id="3" name="Content Placeholder 2"/>
          <p:cNvSpPr>
            <a:spLocks noGrp="1"/>
          </p:cNvSpPr>
          <p:nvPr>
            <p:ph idx="1"/>
          </p:nvPr>
        </p:nvSpPr>
        <p:spPr/>
        <p:txBody>
          <a:bodyPr/>
          <a:lstStyle/>
          <a:p>
            <a:r>
              <a:rPr lang="en-US" dirty="0" smtClean="0"/>
              <a:t>Listen to:</a:t>
            </a:r>
          </a:p>
          <a:p>
            <a:r>
              <a:rPr lang="en-US" dirty="0" smtClean="0"/>
              <a:t>1.NPR: “Ending Nightmares Caused by PTSD”</a:t>
            </a:r>
          </a:p>
          <a:p>
            <a:r>
              <a:rPr lang="en-US" dirty="0" smtClean="0"/>
              <a:t>2. NPR: “PTSD Isn’t </a:t>
            </a:r>
            <a:r>
              <a:rPr lang="en-US" dirty="0"/>
              <a:t>J</a:t>
            </a:r>
            <a:r>
              <a:rPr lang="en-US" dirty="0" smtClean="0"/>
              <a:t>ust a War </a:t>
            </a:r>
            <a:r>
              <a:rPr lang="en-US" dirty="0"/>
              <a:t>W</a:t>
            </a:r>
            <a:r>
              <a:rPr lang="en-US" dirty="0" smtClean="0"/>
              <a:t>ound; Teens Suffer Too”</a:t>
            </a:r>
          </a:p>
          <a:p>
            <a:endParaRPr lang="en-US" dirty="0"/>
          </a:p>
          <a:p>
            <a:r>
              <a:rPr lang="en-US" dirty="0" smtClean="0"/>
              <a:t>Apply vocabulary, answer questions, compare and contrast experiences</a:t>
            </a:r>
            <a:endParaRPr lang="en-US" dirty="0"/>
          </a:p>
        </p:txBody>
      </p:sp>
    </p:spTree>
    <p:extLst>
      <p:ext uri="{BB962C8B-B14F-4D97-AF65-F5344CB8AC3E}">
        <p14:creationId xmlns:p14="http://schemas.microsoft.com/office/powerpoint/2010/main" val="1311765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PTSD</a:t>
            </a:r>
            <a:endParaRPr lang="en-US" dirty="0"/>
          </a:p>
        </p:txBody>
      </p:sp>
      <p:sp>
        <p:nvSpPr>
          <p:cNvPr id="3" name="Content Placeholder 2"/>
          <p:cNvSpPr>
            <a:spLocks noGrp="1"/>
          </p:cNvSpPr>
          <p:nvPr>
            <p:ph idx="1"/>
          </p:nvPr>
        </p:nvSpPr>
        <p:spPr/>
        <p:txBody>
          <a:bodyPr/>
          <a:lstStyle/>
          <a:p>
            <a:r>
              <a:rPr lang="en-US" dirty="0" smtClean="0"/>
              <a:t>Listen to:</a:t>
            </a:r>
          </a:p>
          <a:p>
            <a:r>
              <a:rPr lang="en-US" dirty="0" smtClean="0"/>
              <a:t>“This American Life”</a:t>
            </a:r>
          </a:p>
          <a:p>
            <a:r>
              <a:rPr lang="en-US" dirty="0" smtClean="0"/>
              <a:t>Go to “Radio Archive”</a:t>
            </a:r>
          </a:p>
          <a:p>
            <a:r>
              <a:rPr lang="en-US" dirty="0" smtClean="0"/>
              <a:t>Click on “Doppelgangers”</a:t>
            </a:r>
          </a:p>
          <a:p>
            <a:r>
              <a:rPr lang="en-US" dirty="0" smtClean="0"/>
              <a:t>Go to “Act Two: In Country, In City” </a:t>
            </a:r>
            <a:endParaRPr lang="en-US" dirty="0"/>
          </a:p>
        </p:txBody>
      </p:sp>
    </p:spTree>
    <p:extLst>
      <p:ext uri="{BB962C8B-B14F-4D97-AF65-F5344CB8AC3E}">
        <p14:creationId xmlns:p14="http://schemas.microsoft.com/office/powerpoint/2010/main" val="132781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58" y="274638"/>
            <a:ext cx="7994342" cy="693028"/>
          </a:xfrm>
        </p:spPr>
        <p:txBody>
          <a:bodyPr>
            <a:normAutofit fontScale="90000"/>
          </a:bodyPr>
          <a:lstStyle/>
          <a:p>
            <a:r>
              <a:rPr lang="en-US" dirty="0" smtClean="0"/>
              <a:t>PTSD &amp; Homeless Vets</a:t>
            </a:r>
            <a:endParaRPr lang="en-US" dirty="0"/>
          </a:p>
        </p:txBody>
      </p:sp>
      <p:sp>
        <p:nvSpPr>
          <p:cNvPr id="3" name="Content Placeholder 2"/>
          <p:cNvSpPr>
            <a:spLocks noGrp="1"/>
          </p:cNvSpPr>
          <p:nvPr>
            <p:ph idx="1"/>
          </p:nvPr>
        </p:nvSpPr>
        <p:spPr>
          <a:xfrm>
            <a:off x="159797" y="825623"/>
            <a:ext cx="8735627" cy="5948039"/>
          </a:xfrm>
        </p:spPr>
        <p:txBody>
          <a:bodyPr>
            <a:normAutofit fontScale="92500" lnSpcReduction="10000"/>
          </a:bodyPr>
          <a:lstStyle/>
          <a:p>
            <a:pPr marL="0" indent="0">
              <a:buNone/>
            </a:pPr>
            <a:r>
              <a:rPr lang="en-US" dirty="0" smtClean="0"/>
              <a:t>According to the “The National Coalition for the Homeless”:</a:t>
            </a:r>
          </a:p>
          <a:p>
            <a:endParaRPr lang="en-US" dirty="0" smtClean="0"/>
          </a:p>
          <a:p>
            <a:r>
              <a:rPr lang="en-US" dirty="0" smtClean="0"/>
              <a:t>40</a:t>
            </a:r>
            <a:r>
              <a:rPr lang="en-US" dirty="0"/>
              <a:t>% of homeless men are veterans, although veterans comprise only 34% of the general adult male population</a:t>
            </a:r>
            <a:r>
              <a:rPr lang="en-US" dirty="0" smtClean="0"/>
              <a:t>.</a:t>
            </a:r>
          </a:p>
          <a:p>
            <a:r>
              <a:rPr lang="en-US" dirty="0"/>
              <a:t> </a:t>
            </a:r>
            <a:r>
              <a:rPr lang="en-US" dirty="0" smtClean="0"/>
              <a:t>45% of homeless vets </a:t>
            </a:r>
            <a:r>
              <a:rPr lang="en-US" dirty="0"/>
              <a:t>suffer from mental illness, and half have substance abuse problems</a:t>
            </a:r>
            <a:endParaRPr lang="en-US" dirty="0" smtClean="0"/>
          </a:p>
          <a:p>
            <a:endParaRPr lang="en-US" dirty="0"/>
          </a:p>
          <a:p>
            <a:r>
              <a:rPr lang="en-US" dirty="0" smtClean="0"/>
              <a:t>Post-traumatic </a:t>
            </a:r>
            <a:r>
              <a:rPr lang="en-US" dirty="0"/>
              <a:t>stress disorder (PTSD) and traumatic brain injuries </a:t>
            </a:r>
            <a:r>
              <a:rPr lang="en-US" dirty="0" smtClean="0"/>
              <a:t>are </a:t>
            </a:r>
            <a:r>
              <a:rPr lang="en-US" dirty="0"/>
              <a:t>more prevalent among Iraq and Afghanistan vets, leading to drug abuse, mental illness and suicide</a:t>
            </a:r>
            <a:r>
              <a:rPr lang="en-US" dirty="0" smtClean="0"/>
              <a:t>.  </a:t>
            </a:r>
          </a:p>
          <a:p>
            <a:endParaRPr lang="en-US" dirty="0" smtClean="0"/>
          </a:p>
        </p:txBody>
      </p:sp>
    </p:spTree>
    <p:extLst>
      <p:ext uri="{BB962C8B-B14F-4D97-AF65-F5344CB8AC3E}">
        <p14:creationId xmlns:p14="http://schemas.microsoft.com/office/powerpoint/2010/main" val="3382147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ea typeface="ＭＳ Ｐゴシック" pitchFamily="-108" charset="-128"/>
                <a:cs typeface="ＭＳ Ｐゴシック" pitchFamily="-108" charset="-128"/>
              </a:rPr>
              <a:t>Generalized Anxiety Disorder</a:t>
            </a:r>
          </a:p>
        </p:txBody>
      </p:sp>
      <p:sp>
        <p:nvSpPr>
          <p:cNvPr id="64515" name="Rectangle 3"/>
          <p:cNvSpPr>
            <a:spLocks noGrp="1" noChangeArrowheads="1"/>
          </p:cNvSpPr>
          <p:nvPr>
            <p:ph idx="1"/>
          </p:nvPr>
        </p:nvSpPr>
        <p:spPr/>
        <p:txBody>
          <a:bodyPr>
            <a:normAutofit fontScale="85000" lnSpcReduction="10000"/>
          </a:bodyPr>
          <a:lstStyle/>
          <a:p>
            <a:pPr eaLnBrk="1" hangingPunct="1"/>
            <a:r>
              <a:rPr lang="en-US" b="1" i="1">
                <a:ea typeface="ＭＳ Ｐゴシック" pitchFamily="-108" charset="-128"/>
                <a:cs typeface="ＭＳ Ｐゴシック" pitchFamily="-108" charset="-128"/>
              </a:rPr>
              <a:t>Generalized anxiety disorder </a:t>
            </a:r>
            <a:r>
              <a:rPr lang="en-US">
                <a:ea typeface="ＭＳ Ｐゴシック" pitchFamily="-108" charset="-128"/>
                <a:cs typeface="ＭＳ Ｐゴシック" pitchFamily="-108" charset="-128"/>
              </a:rPr>
              <a:t>is a psychological problem characterized by persistent and pervasive feelings of anxiety, without any external cause.</a:t>
            </a:r>
          </a:p>
          <a:p>
            <a:pPr lvl="2" eaLnBrk="1" hangingPunct="1"/>
            <a:r>
              <a:rPr lang="en-US">
                <a:ea typeface="ＭＳ Ｐゴシック" pitchFamily="-108" charset="-128"/>
              </a:rPr>
              <a:t>May experience times when your worries don't completely consume you, but you still feel rather anxious</a:t>
            </a:r>
          </a:p>
          <a:p>
            <a:pPr lvl="2" eaLnBrk="1" hangingPunct="1"/>
            <a:r>
              <a:rPr lang="en-US">
                <a:ea typeface="ＭＳ Ｐゴシック" pitchFamily="-108" charset="-128"/>
              </a:rPr>
              <a:t>May feel on edge about many or all aspects of your life</a:t>
            </a:r>
          </a:p>
          <a:p>
            <a:pPr lvl="2" eaLnBrk="1" hangingPunct="1"/>
            <a:r>
              <a:rPr lang="en-US">
                <a:ea typeface="ＭＳ Ｐゴシック" pitchFamily="-108" charset="-128"/>
              </a:rPr>
              <a:t>May have a general sense that something bad is about to happen, even when there's no apparent danger. </a:t>
            </a:r>
          </a:p>
          <a:p>
            <a:pPr lvl="2" eaLnBrk="1" hangingPunct="1"/>
            <a:r>
              <a:rPr lang="en-US">
                <a:ea typeface="ＭＳ Ｐゴシック" pitchFamily="-108" charset="-128"/>
              </a:rPr>
              <a:t>May not remember when you last felt relaxed or at ease. </a:t>
            </a:r>
          </a:p>
          <a:p>
            <a:pPr lvl="1" eaLnBrk="1" hangingPunct="1"/>
            <a:endParaRPr lang="en-US"/>
          </a:p>
          <a:p>
            <a:pPr lvl="1" eaLnBrk="1" hangingPunct="1"/>
            <a:r>
              <a:rPr lang="en-US"/>
              <a:t>GAD often begins at an early age, and the signs and symptoms may develop slowly.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TotalTime>
  <Words>2733</Words>
  <Application>Microsoft Office PowerPoint</Application>
  <PresentationFormat>On-screen Show (4:3)</PresentationFormat>
  <Paragraphs>260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Bipolar Disorder</vt:lpstr>
      <vt:lpstr>Anxiety Disorders</vt:lpstr>
      <vt:lpstr>Prevalence of Mental Disorders</vt:lpstr>
      <vt:lpstr>PowerPoint Presentation</vt:lpstr>
      <vt:lpstr>PTSD</vt:lpstr>
      <vt:lpstr>PTSD</vt:lpstr>
      <vt:lpstr>PTSD</vt:lpstr>
      <vt:lpstr>PTSD &amp; Homeless Vets</vt:lpstr>
      <vt:lpstr>Generalized Anxiety Disorder</vt:lpstr>
      <vt:lpstr>Panic Disorder</vt:lpstr>
      <vt:lpstr>Panic Disorder</vt:lpstr>
      <vt:lpstr>Phobic Disorders</vt:lpstr>
      <vt:lpstr>Phobias-Irrational Fears   </vt:lpstr>
      <vt:lpstr>Preparedness Hypothesis </vt:lpstr>
      <vt:lpstr>Obsessive-Compulsive Disorder</vt:lpstr>
      <vt:lpstr>OCD Brains</vt:lpstr>
      <vt:lpstr>Obsessive-Compulsive Disorder</vt:lpstr>
      <vt:lpstr> Obsessive Compulsive Disorder  Many characters on TV and in movies have OCD: Jack Nicolson in As Good As It Gets; Monica  on Friends; Monk  Others? </vt:lpstr>
      <vt:lpstr>Obsessive-Compulsive Disorder</vt:lpstr>
      <vt:lpstr>Somatoform Disorders</vt:lpstr>
      <vt:lpstr>Glove Anesthesia</vt:lpstr>
      <vt:lpstr>Dissociative Disorders</vt:lpstr>
      <vt:lpstr>Dissociative Disorders</vt:lpstr>
      <vt:lpstr>PTSD</vt:lpstr>
      <vt:lpstr>PTSD</vt:lpstr>
      <vt:lpstr>Dissociative Fugue</vt:lpstr>
      <vt:lpstr>Dissociative Fuge</vt:lpstr>
      <vt:lpstr>Depersonalization Disorder</vt:lpstr>
      <vt:lpstr>Dissociative Identity Disorder</vt:lpstr>
      <vt:lpstr>Schizophrenia</vt:lpstr>
      <vt:lpstr>What Does it Look Like</vt:lpstr>
      <vt:lpstr>Sample Speech From Schizophrenic Patient</vt:lpstr>
      <vt:lpstr>Prevalence of Schizophrenia</vt:lpstr>
      <vt:lpstr>Genetics and the Risk of Schizophrenia</vt:lpstr>
      <vt:lpstr>5 Major Types of Schizophrenia</vt:lpstr>
      <vt:lpstr>Schizophrenia</vt:lpstr>
      <vt:lpstr>Positive and Negative Categories</vt:lpstr>
      <vt:lpstr>Causes of Schizophrenia</vt:lpstr>
      <vt:lpstr>Causes of Schizophrenia</vt:lpstr>
      <vt:lpstr>Causes of Schizophrenia</vt:lpstr>
      <vt:lpstr>Schizophrenia Treatments</vt:lpstr>
      <vt:lpstr>Lobotomies</vt:lpstr>
      <vt:lpstr>The Process</vt:lpstr>
      <vt:lpstr>The Process</vt:lpstr>
      <vt:lpstr>Other Types of Disorders</vt:lpstr>
      <vt:lpstr>Eating Disorders</vt:lpstr>
      <vt:lpstr>Eating Disorders</vt:lpstr>
      <vt:lpstr>The History of Bulimia-Nervosa</vt:lpstr>
      <vt:lpstr>Personality Disorders</vt:lpstr>
      <vt:lpstr>Development Disorders</vt:lpstr>
    </vt:vector>
  </TitlesOfParts>
  <Company>FGSD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Bipolar Disorder</dc:title>
  <dc:creator>Trevor Tusow</dc:creator>
  <cp:lastModifiedBy>Chicago Public Schools</cp:lastModifiedBy>
  <cp:revision>9</cp:revision>
  <dcterms:created xsi:type="dcterms:W3CDTF">2011-11-14T00:46:03Z</dcterms:created>
  <dcterms:modified xsi:type="dcterms:W3CDTF">2013-03-20T16:05:02Z</dcterms:modified>
</cp:coreProperties>
</file>